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97" r:id="rId3"/>
    <p:sldId id="257" r:id="rId4"/>
    <p:sldId id="307" r:id="rId5"/>
    <p:sldId id="304" r:id="rId6"/>
    <p:sldId id="263" r:id="rId7"/>
    <p:sldId id="276" r:id="rId8"/>
    <p:sldId id="269" r:id="rId9"/>
    <p:sldId id="279" r:id="rId10"/>
    <p:sldId id="281" r:id="rId11"/>
    <p:sldId id="272" r:id="rId12"/>
    <p:sldId id="284" r:id="rId13"/>
    <p:sldId id="305" r:id="rId14"/>
    <p:sldId id="306" r:id="rId15"/>
    <p:sldId id="299" r:id="rId16"/>
    <p:sldId id="288" r:id="rId17"/>
    <p:sldId id="286" r:id="rId18"/>
    <p:sldId id="259" r:id="rId19"/>
    <p:sldId id="271" r:id="rId20"/>
    <p:sldId id="298" r:id="rId21"/>
    <p:sldId id="283" r:id="rId22"/>
    <p:sldId id="26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5728"/>
    <a:srgbClr val="000032"/>
    <a:srgbClr val="D65828"/>
    <a:srgbClr val="F2AA84"/>
    <a:srgbClr val="156082"/>
    <a:srgbClr val="D85929"/>
    <a:srgbClr val="FEA703"/>
    <a:srgbClr val="6CB7BA"/>
    <a:srgbClr val="FF5500"/>
    <a:srgbClr val="FBB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50077-1FEF-46E0-A8A2-96D866ABEC2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DBDAE-AC3F-438E-84B6-B9612B514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74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9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02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469654" y="2386744"/>
            <a:ext cx="925269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67013-2684-4B66-A363-6B776D5DB465}" type="datetime1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85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D0F8-06DB-4AB8-8516-702D865DB409}" type="datetime1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97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475232" y="2386744"/>
            <a:ext cx="9253728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DAC-F552-484B-A448-322AA7FC6374}" type="datetime1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11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9653" y="2638044"/>
            <a:ext cx="438403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387355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9BA3-CCA2-477E-85F6-B5C4EC190E50}" type="datetime1">
              <a:rPr lang="en-US" smtClean="0"/>
              <a:t>2/2/2026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44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9652" y="2313435"/>
            <a:ext cx="4384032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9652" y="3143250"/>
            <a:ext cx="4384032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387355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387355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A0F5-B0E0-4B18-AD1C-A96BB0765F37}" type="datetime1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518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F6CC-82D0-4309-BAF3-4AF7EDBB77BE}" type="datetime1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04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109D-A337-4B12-8094-CB73A070DECA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6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4271" y="2243830"/>
            <a:ext cx="4387459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5CB0-EC51-4E70-B2C3-603D2B5D4F88}" type="datetime1">
              <a:rPr lang="en-US" smtClean="0"/>
              <a:t>2/2/2026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54271" y="6236208"/>
            <a:ext cx="5075197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3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78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3440" y="2243828"/>
            <a:ext cx="438912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-42172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F3637BF-AABA-436D-8329-74BDA9E0231F}" type="datetime1">
              <a:rPr lang="en-US" smtClean="0"/>
              <a:t>2/2/2026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53440" y="6236208"/>
            <a:ext cx="5071872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98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6F36E-D2DD-4F92-9EA0-6C720444A554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1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40528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1395" y="937260"/>
            <a:ext cx="6288232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6D03-C061-4325-836C-541B3B938014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1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95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8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44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8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62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1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3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279CF2C-CC53-44A3-8A93-9BC0963F413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B48A40B-8250-47D6-A03E-0DC8B12DF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924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E25A0F5-B0E0-4B18-AD1C-A96BB0765F37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9652" y="6236208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6816" y="6217920"/>
            <a:ext cx="48768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9CAECAB-5181-4E0E-AF5C-F1AAE609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4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00ABED-2D69-6C71-8FB0-57849CB2D94D}"/>
              </a:ext>
            </a:extLst>
          </p:cNvPr>
          <p:cNvGrpSpPr/>
          <p:nvPr/>
        </p:nvGrpSpPr>
        <p:grpSpPr>
          <a:xfrm>
            <a:off x="2740192" y="1520456"/>
            <a:ext cx="8304582" cy="1551974"/>
            <a:chOff x="2444935" y="1382233"/>
            <a:chExt cx="8304582" cy="155197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9F276B-6DDA-9F40-1681-FBCDC7517116}"/>
                </a:ext>
              </a:extLst>
            </p:cNvPr>
            <p:cNvSpPr/>
            <p:nvPr/>
          </p:nvSpPr>
          <p:spPr>
            <a:xfrm>
              <a:off x="2825793" y="1382233"/>
              <a:ext cx="7923724" cy="813390"/>
            </a:xfrm>
            <a:prstGeom prst="roundRect">
              <a:avLst/>
            </a:prstGeom>
            <a:solidFill>
              <a:srgbClr val="D257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dirty="0"/>
                <a:t>SAFETY PERFORMANCE MEASURES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B1B929-7161-AE72-A1C7-36D130433132}"/>
                </a:ext>
              </a:extLst>
            </p:cNvPr>
            <p:cNvSpPr txBox="1"/>
            <p:nvPr/>
          </p:nvSpPr>
          <p:spPr>
            <a:xfrm>
              <a:off x="2444935" y="2226321"/>
              <a:ext cx="60399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D25728"/>
                  </a:solidFill>
                </a:rPr>
                <a:t>Data Reporting Year 2024</a:t>
              </a:r>
            </a:p>
          </p:txBody>
        </p:sp>
      </p:grpSp>
      <p:pic>
        <p:nvPicPr>
          <p:cNvPr id="7" name="Picture 6" descr="A person walking across a crosswalk&#10;&#10;Description automatically generated">
            <a:extLst>
              <a:ext uri="{FF2B5EF4-FFF2-40B4-BE49-F238E27FC236}">
                <a16:creationId xmlns:a16="http://schemas.microsoft.com/office/drawing/2014/main" id="{DF61B65A-9037-165B-ED92-75EE5DD56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2" y="1332309"/>
            <a:ext cx="1792829" cy="18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14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9572-F1D0-43EB-B4E5-6A1B19ACB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8148"/>
            <a:ext cx="7729728" cy="608076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 Summary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E60E1601-48F4-47BD-8833-160AA03A5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14717"/>
              </p:ext>
            </p:extLst>
          </p:nvPr>
        </p:nvGraphicFramePr>
        <p:xfrm>
          <a:off x="2731627" y="1341120"/>
          <a:ext cx="6576346" cy="417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34742">
                  <a:extLst>
                    <a:ext uri="{9D8B030D-6E8A-4147-A177-3AD203B41FA5}">
                      <a16:colId xmlns:a16="http://schemas.microsoft.com/office/drawing/2014/main" val="2763301511"/>
                    </a:ext>
                  </a:extLst>
                </a:gridCol>
                <a:gridCol w="1668054">
                  <a:extLst>
                    <a:ext uri="{9D8B030D-6E8A-4147-A177-3AD203B41FA5}">
                      <a16:colId xmlns:a16="http://schemas.microsoft.com/office/drawing/2014/main" val="1631705279"/>
                    </a:ext>
                  </a:extLst>
                </a:gridCol>
                <a:gridCol w="1324746">
                  <a:extLst>
                    <a:ext uri="{9D8B030D-6E8A-4147-A177-3AD203B41FA5}">
                      <a16:colId xmlns:a16="http://schemas.microsoft.com/office/drawing/2014/main" val="1017974127"/>
                    </a:ext>
                  </a:extLst>
                </a:gridCol>
                <a:gridCol w="1552857">
                  <a:extLst>
                    <a:ext uri="{9D8B030D-6E8A-4147-A177-3AD203B41FA5}">
                      <a16:colId xmlns:a16="http://schemas.microsoft.com/office/drawing/2014/main" val="2364538115"/>
                    </a:ext>
                  </a:extLst>
                </a:gridCol>
                <a:gridCol w="1395947">
                  <a:extLst>
                    <a:ext uri="{9D8B030D-6E8A-4147-A177-3AD203B41FA5}">
                      <a16:colId xmlns:a16="http://schemas.microsoft.com/office/drawing/2014/main" val="2428360255"/>
                    </a:ext>
                  </a:extLst>
                </a:gridCol>
              </a:tblGrid>
              <a:tr h="46363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Performance</a:t>
                      </a:r>
                    </a:p>
                    <a:p>
                      <a:pPr algn="ctr"/>
                      <a:r>
                        <a:rPr lang="en-US" sz="1400" dirty="0"/>
                        <a:t>Measure</a:t>
                      </a: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2024 </a:t>
                      </a:r>
                    </a:p>
                    <a:p>
                      <a:pPr algn="ctr"/>
                      <a:r>
                        <a:rPr lang="en-US" sz="1400" dirty="0"/>
                        <a:t>5-Year Avg</a:t>
                      </a: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2024 Targets</a:t>
                      </a:r>
                    </a:p>
                    <a:p>
                      <a:pPr algn="ctr"/>
                      <a:r>
                        <a:rPr lang="en-US" sz="1100" dirty="0"/>
                        <a:t>(set in 2018)</a:t>
                      </a: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Future</a:t>
                      </a:r>
                    </a:p>
                    <a:p>
                      <a:pPr algn="ctr"/>
                      <a:r>
                        <a:rPr lang="en-US" sz="1400" dirty="0"/>
                        <a:t>Targets</a:t>
                      </a: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22864"/>
                  </a:ext>
                </a:extLst>
              </a:tr>
              <a:tr h="458889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# of  Vehicular Fatalities</a:t>
                      </a:r>
                      <a:endParaRPr lang="en-US" sz="1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    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     2025: </a:t>
                      </a:r>
                      <a:r>
                        <a:rPr lang="en-US" sz="1400" b="1" dirty="0"/>
                        <a:t>7</a:t>
                      </a:r>
                    </a:p>
                    <a:p>
                      <a:pPr algn="l"/>
                      <a:r>
                        <a:rPr lang="en-US" sz="1400" b="0" dirty="0"/>
                        <a:t>     2026: </a:t>
                      </a:r>
                      <a:r>
                        <a:rPr lang="en-US" sz="1400" b="1" dirty="0"/>
                        <a:t>7</a:t>
                      </a:r>
                    </a:p>
                    <a:p>
                      <a:pPr algn="l"/>
                      <a:r>
                        <a:rPr lang="en-US" sz="1400" b="0" dirty="0"/>
                        <a:t>     2027: </a:t>
                      </a:r>
                      <a:r>
                        <a:rPr lang="en-US" sz="1400" b="1" dirty="0"/>
                        <a:t>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578478"/>
                  </a:ext>
                </a:extLst>
              </a:tr>
              <a:tr h="48519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Rate of Fatalities per 100 million VMT</a:t>
                      </a:r>
                      <a:endParaRPr lang="en-US" sz="1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0.96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  0.65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     2025: </a:t>
                      </a:r>
                      <a:r>
                        <a:rPr lang="en-US" sz="1400" b="1" dirty="0"/>
                        <a:t>0.95</a:t>
                      </a:r>
                    </a:p>
                    <a:p>
                      <a:pPr algn="l"/>
                      <a:r>
                        <a:rPr lang="en-US" sz="1400" b="0" dirty="0"/>
                        <a:t>     2026: </a:t>
                      </a:r>
                      <a:r>
                        <a:rPr lang="en-US" sz="1400" b="1" dirty="0"/>
                        <a:t>0.95</a:t>
                      </a:r>
                    </a:p>
                    <a:p>
                      <a:pPr algn="l"/>
                      <a:r>
                        <a:rPr lang="en-US" sz="1400" b="0" dirty="0"/>
                        <a:t>     2027: </a:t>
                      </a:r>
                      <a:r>
                        <a:rPr lang="en-US" sz="1400" b="1" dirty="0"/>
                        <a:t>0.95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347628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1000" dirty="0"/>
                        <a:t> 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badi" panose="020B0604020104020204" pitchFamily="34" charset="0"/>
                        </a:rPr>
                        <a:t># of Vehicular Serious Injuries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40.4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   18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     2025: </a:t>
                      </a:r>
                      <a:r>
                        <a:rPr lang="en-US" sz="1400" b="1" dirty="0"/>
                        <a:t>40</a:t>
                      </a:r>
                    </a:p>
                    <a:p>
                      <a:pPr algn="l"/>
                      <a:r>
                        <a:rPr lang="en-US" sz="1400" b="0" dirty="0"/>
                        <a:t>     2026: </a:t>
                      </a:r>
                      <a:r>
                        <a:rPr lang="en-US" sz="1400" b="1" dirty="0"/>
                        <a:t>40</a:t>
                      </a:r>
                    </a:p>
                    <a:p>
                      <a:pPr algn="l"/>
                      <a:r>
                        <a:rPr lang="en-US" sz="1400" b="0" dirty="0"/>
                        <a:t>     2027: </a:t>
                      </a:r>
                      <a:r>
                        <a:rPr lang="en-US" sz="1400" b="1" dirty="0"/>
                        <a:t>40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30393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badi" panose="020B0604020104020204" pitchFamily="34" charset="0"/>
                        </a:rPr>
                        <a:t>Rate of Serious Injuries per 100 million VMT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5.6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  3.0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     2025: </a:t>
                      </a:r>
                      <a:r>
                        <a:rPr lang="en-US" sz="1400" b="1" dirty="0"/>
                        <a:t>5</a:t>
                      </a:r>
                    </a:p>
                    <a:p>
                      <a:pPr algn="l"/>
                      <a:r>
                        <a:rPr lang="en-US" sz="1400" b="0" dirty="0"/>
                        <a:t>     2026: </a:t>
                      </a:r>
                      <a:r>
                        <a:rPr lang="en-US" sz="1400" b="1" dirty="0"/>
                        <a:t>5</a:t>
                      </a:r>
                    </a:p>
                    <a:p>
                      <a:pPr algn="l"/>
                      <a:r>
                        <a:rPr lang="en-US" sz="1400" b="0" dirty="0"/>
                        <a:t>     2027: </a:t>
                      </a:r>
                      <a:r>
                        <a:rPr lang="en-US" sz="1400" b="1" dirty="0"/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070801"/>
                  </a:ext>
                </a:extLst>
              </a:tr>
              <a:tr h="545929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badi" panose="020B0604020104020204" pitchFamily="34" charset="0"/>
                        </a:rPr>
                        <a:t># of Non-Vehicular Fatalities &amp; Serious Injuries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7.4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    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     2025: </a:t>
                      </a:r>
                      <a:r>
                        <a:rPr lang="en-US" sz="1400" b="1" dirty="0"/>
                        <a:t>7</a:t>
                      </a:r>
                    </a:p>
                    <a:p>
                      <a:pPr algn="l"/>
                      <a:r>
                        <a:rPr lang="en-US" sz="1400" b="0" dirty="0"/>
                        <a:t>     2026: </a:t>
                      </a:r>
                      <a:r>
                        <a:rPr lang="en-US" sz="1400" b="1" dirty="0"/>
                        <a:t>7</a:t>
                      </a:r>
                    </a:p>
                    <a:p>
                      <a:pPr algn="l"/>
                      <a:r>
                        <a:rPr lang="en-US" sz="1400" b="0" dirty="0"/>
                        <a:t>     2027: </a:t>
                      </a:r>
                      <a:r>
                        <a:rPr lang="en-US" sz="1400" b="1" dirty="0"/>
                        <a:t>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27027"/>
                  </a:ext>
                </a:extLst>
              </a:tr>
            </a:tbl>
          </a:graphicData>
        </a:graphic>
      </p:graphicFrame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6F5E881-82ED-4695-B3F2-401301727A14}"/>
              </a:ext>
            </a:extLst>
          </p:cNvPr>
          <p:cNvGrpSpPr/>
          <p:nvPr/>
        </p:nvGrpSpPr>
        <p:grpSpPr>
          <a:xfrm>
            <a:off x="7013426" y="1865686"/>
            <a:ext cx="860029" cy="757009"/>
            <a:chOff x="6309200" y="1247664"/>
            <a:chExt cx="860029" cy="757009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F503B16-070D-42DD-AC98-A6E884BA1A32}"/>
                </a:ext>
              </a:extLst>
            </p:cNvPr>
            <p:cNvSpPr txBox="1"/>
            <p:nvPr/>
          </p:nvSpPr>
          <p:spPr>
            <a:xfrm>
              <a:off x="6309200" y="1727674"/>
              <a:ext cx="860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Off Target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68B701E-77F7-4AB1-8BF3-2455673BA902}"/>
                </a:ext>
              </a:extLst>
            </p:cNvPr>
            <p:cNvGrpSpPr/>
            <p:nvPr/>
          </p:nvGrpSpPr>
          <p:grpSpPr>
            <a:xfrm>
              <a:off x="6487496" y="1247664"/>
              <a:ext cx="473498" cy="502777"/>
              <a:chOff x="10437695" y="2066468"/>
              <a:chExt cx="945112" cy="1031978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2F0AA640-8FC4-4D91-B0BF-53AD057F2446}"/>
                  </a:ext>
                </a:extLst>
              </p:cNvPr>
              <p:cNvSpPr/>
              <p:nvPr/>
            </p:nvSpPr>
            <p:spPr>
              <a:xfrm>
                <a:off x="10439485" y="2145724"/>
                <a:ext cx="943322" cy="952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2474CF9-EF30-4793-A344-B6E6B5F12D9E}"/>
                  </a:ext>
                </a:extLst>
              </p:cNvPr>
              <p:cNvSpPr txBox="1"/>
              <p:nvPr/>
            </p:nvSpPr>
            <p:spPr>
              <a:xfrm>
                <a:off x="10437695" y="2066468"/>
                <a:ext cx="943320" cy="859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CA6A4BE-C649-49BB-94EF-8A1A3FBE9121}"/>
              </a:ext>
            </a:extLst>
          </p:cNvPr>
          <p:cNvGrpSpPr/>
          <p:nvPr/>
        </p:nvGrpSpPr>
        <p:grpSpPr>
          <a:xfrm>
            <a:off x="7013426" y="4790420"/>
            <a:ext cx="860029" cy="757009"/>
            <a:chOff x="6309200" y="1247664"/>
            <a:chExt cx="860029" cy="757009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590852C-AC21-499C-92A1-B9774E43FB2C}"/>
                </a:ext>
              </a:extLst>
            </p:cNvPr>
            <p:cNvSpPr txBox="1"/>
            <p:nvPr/>
          </p:nvSpPr>
          <p:spPr>
            <a:xfrm>
              <a:off x="6309200" y="1727674"/>
              <a:ext cx="860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Off Target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95BE156-7E1C-476D-9307-AE860A7C26CC}"/>
                </a:ext>
              </a:extLst>
            </p:cNvPr>
            <p:cNvGrpSpPr/>
            <p:nvPr/>
          </p:nvGrpSpPr>
          <p:grpSpPr>
            <a:xfrm>
              <a:off x="6487496" y="1247664"/>
              <a:ext cx="473498" cy="502777"/>
              <a:chOff x="10437695" y="2066468"/>
              <a:chExt cx="945112" cy="1031978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DFA08383-8C85-4457-AFC0-FE3269225327}"/>
                  </a:ext>
                </a:extLst>
              </p:cNvPr>
              <p:cNvSpPr/>
              <p:nvPr/>
            </p:nvSpPr>
            <p:spPr>
              <a:xfrm>
                <a:off x="10439485" y="2145724"/>
                <a:ext cx="943322" cy="952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8E72512-D45A-4D96-9267-EB8A21587EE8}"/>
                  </a:ext>
                </a:extLst>
              </p:cNvPr>
              <p:cNvSpPr txBox="1"/>
              <p:nvPr/>
            </p:nvSpPr>
            <p:spPr>
              <a:xfrm>
                <a:off x="10437695" y="2066468"/>
                <a:ext cx="943320" cy="859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</p:grp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62EE5F29-ADFA-4D5F-98E2-DB75DDA33383}"/>
              </a:ext>
            </a:extLst>
          </p:cNvPr>
          <p:cNvSpPr/>
          <p:nvPr/>
        </p:nvSpPr>
        <p:spPr>
          <a:xfrm>
            <a:off x="2860357" y="1985143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2275FEAF-526A-4A0B-B73A-4843664CC6E0}"/>
              </a:ext>
            </a:extLst>
          </p:cNvPr>
          <p:cNvSpPr/>
          <p:nvPr/>
        </p:nvSpPr>
        <p:spPr>
          <a:xfrm>
            <a:off x="2860357" y="2742994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BA7564A-EF34-4E93-98EF-9E88874015F1}"/>
              </a:ext>
            </a:extLst>
          </p:cNvPr>
          <p:cNvSpPr/>
          <p:nvPr/>
        </p:nvSpPr>
        <p:spPr>
          <a:xfrm>
            <a:off x="2860357" y="3443806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3296BD1-738E-4200-B1B8-13C7C074C151}"/>
              </a:ext>
            </a:extLst>
          </p:cNvPr>
          <p:cNvSpPr/>
          <p:nvPr/>
        </p:nvSpPr>
        <p:spPr>
          <a:xfrm>
            <a:off x="2860357" y="4201657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AD9B323D-2FD8-44D8-87B4-9F69DF6A54BC}"/>
              </a:ext>
            </a:extLst>
          </p:cNvPr>
          <p:cNvSpPr/>
          <p:nvPr/>
        </p:nvSpPr>
        <p:spPr>
          <a:xfrm>
            <a:off x="2860357" y="4959508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D3FB8A-C74B-E3E7-08E5-21082B6D20FD}"/>
              </a:ext>
            </a:extLst>
          </p:cNvPr>
          <p:cNvGrpSpPr/>
          <p:nvPr/>
        </p:nvGrpSpPr>
        <p:grpSpPr>
          <a:xfrm>
            <a:off x="7013425" y="4060252"/>
            <a:ext cx="860029" cy="757009"/>
            <a:chOff x="6309200" y="1247664"/>
            <a:chExt cx="860029" cy="7570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89E3F0-44E0-2E6E-A1B3-99BD1B11295A}"/>
                </a:ext>
              </a:extLst>
            </p:cNvPr>
            <p:cNvSpPr txBox="1"/>
            <p:nvPr/>
          </p:nvSpPr>
          <p:spPr>
            <a:xfrm>
              <a:off x="6309200" y="1727674"/>
              <a:ext cx="860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Off Target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A37FFC-E25A-12D0-860C-135B2D3666C3}"/>
                </a:ext>
              </a:extLst>
            </p:cNvPr>
            <p:cNvGrpSpPr/>
            <p:nvPr/>
          </p:nvGrpSpPr>
          <p:grpSpPr>
            <a:xfrm>
              <a:off x="6487496" y="1247664"/>
              <a:ext cx="473498" cy="502777"/>
              <a:chOff x="10437695" y="2066468"/>
              <a:chExt cx="945112" cy="1031978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F88F3C5-BE20-F25E-7761-D11CD49323CA}"/>
                  </a:ext>
                </a:extLst>
              </p:cNvPr>
              <p:cNvSpPr/>
              <p:nvPr/>
            </p:nvSpPr>
            <p:spPr>
              <a:xfrm>
                <a:off x="10439485" y="2145724"/>
                <a:ext cx="943322" cy="952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E30F97-AABC-8F2D-14F6-54B510C474D3}"/>
                  </a:ext>
                </a:extLst>
              </p:cNvPr>
              <p:cNvSpPr txBox="1"/>
              <p:nvPr/>
            </p:nvSpPr>
            <p:spPr>
              <a:xfrm>
                <a:off x="10437695" y="2066468"/>
                <a:ext cx="943320" cy="859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5B71CA-DD54-5BAB-F855-B9271C9A9522}"/>
              </a:ext>
            </a:extLst>
          </p:cNvPr>
          <p:cNvGrpSpPr/>
          <p:nvPr/>
        </p:nvGrpSpPr>
        <p:grpSpPr>
          <a:xfrm>
            <a:off x="7013426" y="3338354"/>
            <a:ext cx="860029" cy="757009"/>
            <a:chOff x="6309200" y="1247664"/>
            <a:chExt cx="860029" cy="75700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90865F-47BE-A387-D781-5CF851223A22}"/>
                </a:ext>
              </a:extLst>
            </p:cNvPr>
            <p:cNvSpPr txBox="1"/>
            <p:nvPr/>
          </p:nvSpPr>
          <p:spPr>
            <a:xfrm>
              <a:off x="6309200" y="1727674"/>
              <a:ext cx="860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Off Target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F3DDFE6-C4EB-EA7F-B59D-227E7362206C}"/>
                </a:ext>
              </a:extLst>
            </p:cNvPr>
            <p:cNvGrpSpPr/>
            <p:nvPr/>
          </p:nvGrpSpPr>
          <p:grpSpPr>
            <a:xfrm>
              <a:off x="6487496" y="1247664"/>
              <a:ext cx="473498" cy="502777"/>
              <a:chOff x="10437695" y="2066468"/>
              <a:chExt cx="945112" cy="103197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7C4B145-2FDA-ACA0-323A-7E6874462529}"/>
                  </a:ext>
                </a:extLst>
              </p:cNvPr>
              <p:cNvSpPr/>
              <p:nvPr/>
            </p:nvSpPr>
            <p:spPr>
              <a:xfrm>
                <a:off x="10439485" y="2145724"/>
                <a:ext cx="943322" cy="952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38CB70-B24C-604F-6F80-A4D2FAFEB5FC}"/>
                  </a:ext>
                </a:extLst>
              </p:cNvPr>
              <p:cNvSpPr txBox="1"/>
              <p:nvPr/>
            </p:nvSpPr>
            <p:spPr>
              <a:xfrm>
                <a:off x="10437695" y="2066468"/>
                <a:ext cx="943320" cy="859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16E36D-AC92-06E5-AB61-D90066F0C42A}"/>
              </a:ext>
            </a:extLst>
          </p:cNvPr>
          <p:cNvGrpSpPr/>
          <p:nvPr/>
        </p:nvGrpSpPr>
        <p:grpSpPr>
          <a:xfrm>
            <a:off x="7013425" y="2596414"/>
            <a:ext cx="860029" cy="757009"/>
            <a:chOff x="6309200" y="1247664"/>
            <a:chExt cx="860029" cy="7570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5E3ECF-6ED8-009A-7DAC-95E38FD6173E}"/>
                </a:ext>
              </a:extLst>
            </p:cNvPr>
            <p:cNvSpPr txBox="1"/>
            <p:nvPr/>
          </p:nvSpPr>
          <p:spPr>
            <a:xfrm>
              <a:off x="6309200" y="1727674"/>
              <a:ext cx="860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Off Target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3AB3AB-734B-2E12-6B68-970F2D309FF8}"/>
                </a:ext>
              </a:extLst>
            </p:cNvPr>
            <p:cNvGrpSpPr/>
            <p:nvPr/>
          </p:nvGrpSpPr>
          <p:grpSpPr>
            <a:xfrm>
              <a:off x="6487496" y="1247664"/>
              <a:ext cx="473498" cy="502777"/>
              <a:chOff x="10437695" y="2066468"/>
              <a:chExt cx="945112" cy="103197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9C1AF67-9EDA-3F2D-BDBC-D90CB9D7DAC3}"/>
                  </a:ext>
                </a:extLst>
              </p:cNvPr>
              <p:cNvSpPr/>
              <p:nvPr/>
            </p:nvSpPr>
            <p:spPr>
              <a:xfrm>
                <a:off x="10439485" y="2145724"/>
                <a:ext cx="943322" cy="952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AC45C3-F908-4040-89D0-409852118D90}"/>
                  </a:ext>
                </a:extLst>
              </p:cNvPr>
              <p:cNvSpPr txBox="1"/>
              <p:nvPr/>
            </p:nvSpPr>
            <p:spPr>
              <a:xfrm>
                <a:off x="10437695" y="2066468"/>
                <a:ext cx="943320" cy="859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828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171CA2-B3F4-500C-AF28-3635068F7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8" b="5708"/>
          <a:stretch>
            <a:fillRect/>
          </a:stretch>
        </p:blipFill>
        <p:spPr>
          <a:xfrm>
            <a:off x="1478667" y="1546058"/>
            <a:ext cx="9234665" cy="5311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448CA-C398-98DC-1C0D-0CB2AB3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01311"/>
            <a:ext cx="7729728" cy="506982"/>
          </a:xfrm>
        </p:spPr>
        <p:txBody>
          <a:bodyPr>
            <a:normAutofit fontScale="90000"/>
          </a:bodyPr>
          <a:lstStyle/>
          <a:p>
            <a:r>
              <a:rPr lang="en-US" dirty="0"/>
              <a:t>Crash Maps: 2024 fatalities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B98CAD-8C20-F1D0-30C1-AA3B0C4D27DC}"/>
              </a:ext>
            </a:extLst>
          </p:cNvPr>
          <p:cNvSpPr/>
          <p:nvPr/>
        </p:nvSpPr>
        <p:spPr>
          <a:xfrm>
            <a:off x="9978803" y="5274291"/>
            <a:ext cx="1469058" cy="531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9 Fatalities in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46EBE1-D2A2-1C8B-0FAD-52111C65270D}"/>
              </a:ext>
            </a:extLst>
          </p:cNvPr>
          <p:cNvSpPr/>
          <p:nvPr/>
        </p:nvSpPr>
        <p:spPr>
          <a:xfrm>
            <a:off x="6352889" y="5274290"/>
            <a:ext cx="1469058" cy="531678"/>
          </a:xfrm>
          <a:prstGeom prst="rect">
            <a:avLst/>
          </a:prstGeom>
          <a:solidFill>
            <a:srgbClr val="D25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 Vehicle Occupants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A3E8F-9F3E-3007-F851-BA44292561D4}"/>
              </a:ext>
            </a:extLst>
          </p:cNvPr>
          <p:cNvSpPr/>
          <p:nvPr/>
        </p:nvSpPr>
        <p:spPr>
          <a:xfrm>
            <a:off x="8153212" y="5274290"/>
            <a:ext cx="1469058" cy="531678"/>
          </a:xfrm>
          <a:prstGeom prst="rect">
            <a:avLst/>
          </a:prstGeom>
          <a:solidFill>
            <a:srgbClr val="00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 Cyclists or Pedestrians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8D81B-A55A-3CF3-6594-781F09772D50}"/>
              </a:ext>
            </a:extLst>
          </p:cNvPr>
          <p:cNvSpPr txBox="1"/>
          <p:nvPr/>
        </p:nvSpPr>
        <p:spPr>
          <a:xfrm>
            <a:off x="7846208" y="5355462"/>
            <a:ext cx="2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6129E-FA4B-7CCA-6692-C2F886DBDD74}"/>
              </a:ext>
            </a:extLst>
          </p:cNvPr>
          <p:cNvSpPr txBox="1"/>
          <p:nvPr/>
        </p:nvSpPr>
        <p:spPr>
          <a:xfrm>
            <a:off x="9659165" y="5355462"/>
            <a:ext cx="2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29290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3AA98-EF08-1BD0-C6C8-DB26DED6D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B36226-D0E3-A423-21A4-BD4236085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7" b="5708"/>
          <a:stretch>
            <a:fillRect/>
          </a:stretch>
        </p:blipFill>
        <p:spPr>
          <a:xfrm>
            <a:off x="1478667" y="1528010"/>
            <a:ext cx="9234665" cy="5329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4A3C30-7BC7-20BB-AB1D-1AA6E877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01311"/>
            <a:ext cx="7729728" cy="506982"/>
          </a:xfrm>
        </p:spPr>
        <p:txBody>
          <a:bodyPr>
            <a:normAutofit fontScale="90000"/>
          </a:bodyPr>
          <a:lstStyle/>
          <a:p>
            <a:r>
              <a:rPr lang="en-US" dirty="0"/>
              <a:t>Crash Maps: 2024 Serious injuries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613E67-49E7-CD44-ECAB-943F3222ACC1}"/>
              </a:ext>
            </a:extLst>
          </p:cNvPr>
          <p:cNvSpPr/>
          <p:nvPr/>
        </p:nvSpPr>
        <p:spPr>
          <a:xfrm>
            <a:off x="1926257" y="1032459"/>
            <a:ext cx="1193692" cy="199493"/>
          </a:xfrm>
          <a:prstGeom prst="rect">
            <a:avLst/>
          </a:prstGeom>
          <a:solidFill>
            <a:srgbClr val="D6582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Vehicle Occupant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E677B1-676D-C976-95FA-B82AB54FBA68}"/>
              </a:ext>
            </a:extLst>
          </p:cNvPr>
          <p:cNvSpPr/>
          <p:nvPr/>
        </p:nvSpPr>
        <p:spPr>
          <a:xfrm>
            <a:off x="1926257" y="1255498"/>
            <a:ext cx="1193692" cy="199493"/>
          </a:xfrm>
          <a:prstGeom prst="rect">
            <a:avLst/>
          </a:prstGeom>
          <a:solidFill>
            <a:srgbClr val="000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Ped-Bike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695DC-0B01-49F0-566C-77811759838D}"/>
              </a:ext>
            </a:extLst>
          </p:cNvPr>
          <p:cNvSpPr/>
          <p:nvPr/>
        </p:nvSpPr>
        <p:spPr>
          <a:xfrm>
            <a:off x="9978803" y="5274291"/>
            <a:ext cx="1469058" cy="531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66 Serious Injuries in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2FE7E3-9F41-0F1A-7A92-0930EB895CEA}"/>
              </a:ext>
            </a:extLst>
          </p:cNvPr>
          <p:cNvSpPr/>
          <p:nvPr/>
        </p:nvSpPr>
        <p:spPr>
          <a:xfrm>
            <a:off x="6352889" y="5274290"/>
            <a:ext cx="1469058" cy="531678"/>
          </a:xfrm>
          <a:prstGeom prst="rect">
            <a:avLst/>
          </a:prstGeom>
          <a:solidFill>
            <a:srgbClr val="D25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58 Vehicle Occupants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02EA09-F70D-CF6B-DDA8-FE4248C00D44}"/>
              </a:ext>
            </a:extLst>
          </p:cNvPr>
          <p:cNvSpPr/>
          <p:nvPr/>
        </p:nvSpPr>
        <p:spPr>
          <a:xfrm>
            <a:off x="8153212" y="5274290"/>
            <a:ext cx="1469058" cy="531678"/>
          </a:xfrm>
          <a:prstGeom prst="rect">
            <a:avLst/>
          </a:prstGeom>
          <a:solidFill>
            <a:srgbClr val="00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8 Cyclists or Pedestrians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E2FF3E-75C7-8B1D-A34A-95951FFC3D8C}"/>
              </a:ext>
            </a:extLst>
          </p:cNvPr>
          <p:cNvSpPr txBox="1"/>
          <p:nvPr/>
        </p:nvSpPr>
        <p:spPr>
          <a:xfrm>
            <a:off x="7846208" y="5355462"/>
            <a:ext cx="2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B131FA-C896-C08E-28A3-257E9B9AFBFC}"/>
              </a:ext>
            </a:extLst>
          </p:cNvPr>
          <p:cNvSpPr txBox="1"/>
          <p:nvPr/>
        </p:nvSpPr>
        <p:spPr>
          <a:xfrm>
            <a:off x="9659165" y="5355462"/>
            <a:ext cx="2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927590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7E2FF-7EF8-9E04-9219-77FB2207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A9B5-8304-D606-C5FB-B166593C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01311"/>
            <a:ext cx="7729728" cy="506982"/>
          </a:xfrm>
        </p:spPr>
        <p:txBody>
          <a:bodyPr>
            <a:normAutofit fontScale="90000"/>
          </a:bodyPr>
          <a:lstStyle/>
          <a:p>
            <a:r>
              <a:rPr lang="en-US" dirty="0"/>
              <a:t>Serious injuries + fatalities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5E55BC-0D90-8DCD-1AC2-9BC28B7A6B5F}"/>
              </a:ext>
            </a:extLst>
          </p:cNvPr>
          <p:cNvSpPr/>
          <p:nvPr/>
        </p:nvSpPr>
        <p:spPr>
          <a:xfrm>
            <a:off x="8067389" y="4646236"/>
            <a:ext cx="1469058" cy="2593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37 Occupants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799505-E2FB-3F70-0E8D-423EF9B8EC09}"/>
              </a:ext>
            </a:extLst>
          </p:cNvPr>
          <p:cNvSpPr/>
          <p:nvPr/>
        </p:nvSpPr>
        <p:spPr>
          <a:xfrm>
            <a:off x="8067389" y="4928961"/>
            <a:ext cx="1469058" cy="2593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 Bike-Ped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8B0743-7ABA-FC7D-BE5F-D38A303106DA}"/>
              </a:ext>
            </a:extLst>
          </p:cNvPr>
          <p:cNvSpPr/>
          <p:nvPr/>
        </p:nvSpPr>
        <p:spPr>
          <a:xfrm>
            <a:off x="1926257" y="1032459"/>
            <a:ext cx="1436568" cy="199493"/>
          </a:xfrm>
          <a:prstGeom prst="rect">
            <a:avLst/>
          </a:prstGeom>
          <a:solidFill>
            <a:srgbClr val="D6582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Vehicle Occupant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58E95B-C619-CCFC-98D3-452C8763B7CC}"/>
              </a:ext>
            </a:extLst>
          </p:cNvPr>
          <p:cNvSpPr/>
          <p:nvPr/>
        </p:nvSpPr>
        <p:spPr>
          <a:xfrm>
            <a:off x="1926256" y="1255498"/>
            <a:ext cx="1436569" cy="199493"/>
          </a:xfrm>
          <a:prstGeom prst="rect">
            <a:avLst/>
          </a:prstGeom>
          <a:solidFill>
            <a:srgbClr val="000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Cyclist or Pedestrian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CDCFC-8CAB-474B-FA47-7B41A88CA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6" b="5767"/>
          <a:stretch>
            <a:fillRect/>
          </a:stretch>
        </p:blipFill>
        <p:spPr>
          <a:xfrm>
            <a:off x="1478667" y="1594183"/>
            <a:ext cx="9234665" cy="52622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13C6B8-4B15-134B-A01F-BDD3E7A339A3}"/>
              </a:ext>
            </a:extLst>
          </p:cNvPr>
          <p:cNvSpPr/>
          <p:nvPr/>
        </p:nvSpPr>
        <p:spPr>
          <a:xfrm>
            <a:off x="8067388" y="5274291"/>
            <a:ext cx="1593969" cy="8016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75 Fatalities + Serious Injuries in 2024</a:t>
            </a:r>
          </a:p>
        </p:txBody>
      </p:sp>
    </p:spTree>
    <p:extLst>
      <p:ext uri="{BB962C8B-B14F-4D97-AF65-F5344CB8AC3E}">
        <p14:creationId xmlns:p14="http://schemas.microsoft.com/office/powerpoint/2010/main" val="803381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6AD1E3-2D0A-9445-A167-717025566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17058" r="1767" b="8571"/>
          <a:stretch>
            <a:fillRect/>
          </a:stretch>
        </p:blipFill>
        <p:spPr>
          <a:xfrm>
            <a:off x="1743850" y="1454992"/>
            <a:ext cx="8704299" cy="5121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448CA-C398-98DC-1C0D-0CB2AB3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01311"/>
            <a:ext cx="7729728" cy="506982"/>
          </a:xfrm>
        </p:spPr>
        <p:txBody>
          <a:bodyPr>
            <a:normAutofit fontScale="90000"/>
          </a:bodyPr>
          <a:lstStyle/>
          <a:p>
            <a:r>
              <a:rPr lang="en-US" dirty="0"/>
              <a:t>Fatal/serious inj. Crashes: 2020-2024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77908B-BB62-AA60-A902-D88562651DB2}"/>
              </a:ext>
            </a:extLst>
          </p:cNvPr>
          <p:cNvSpPr/>
          <p:nvPr/>
        </p:nvSpPr>
        <p:spPr>
          <a:xfrm>
            <a:off x="9978803" y="5701412"/>
            <a:ext cx="1469058" cy="531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228 Serious Injuries 2020-2024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4F1F34-133A-05C0-544F-2B29F0CC023F}"/>
              </a:ext>
            </a:extLst>
          </p:cNvPr>
          <p:cNvSpPr/>
          <p:nvPr/>
        </p:nvSpPr>
        <p:spPr>
          <a:xfrm>
            <a:off x="6352889" y="5701411"/>
            <a:ext cx="1469058" cy="531678"/>
          </a:xfrm>
          <a:prstGeom prst="rect">
            <a:avLst/>
          </a:prstGeom>
          <a:solidFill>
            <a:srgbClr val="D25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202 Vehicle Occupants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54768-18B6-01F8-CD14-ACFBA56A5233}"/>
              </a:ext>
            </a:extLst>
          </p:cNvPr>
          <p:cNvSpPr/>
          <p:nvPr/>
        </p:nvSpPr>
        <p:spPr>
          <a:xfrm>
            <a:off x="8153212" y="5701411"/>
            <a:ext cx="1469058" cy="531678"/>
          </a:xfrm>
          <a:prstGeom prst="rect">
            <a:avLst/>
          </a:prstGeom>
          <a:solidFill>
            <a:srgbClr val="00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26 Cyclists or Pedestrians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263DC-01EE-E27B-3529-C8C7F6963502}"/>
              </a:ext>
            </a:extLst>
          </p:cNvPr>
          <p:cNvSpPr txBox="1"/>
          <p:nvPr/>
        </p:nvSpPr>
        <p:spPr>
          <a:xfrm>
            <a:off x="7846208" y="5782583"/>
            <a:ext cx="2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E4ACF7-85D8-91B5-0167-483EB7DD8A39}"/>
              </a:ext>
            </a:extLst>
          </p:cNvPr>
          <p:cNvSpPr txBox="1"/>
          <p:nvPr/>
        </p:nvSpPr>
        <p:spPr>
          <a:xfrm>
            <a:off x="9659165" y="5782583"/>
            <a:ext cx="2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ED2C3A-B94C-01D5-9A3C-53C471349961}"/>
              </a:ext>
            </a:extLst>
          </p:cNvPr>
          <p:cNvSpPr/>
          <p:nvPr/>
        </p:nvSpPr>
        <p:spPr>
          <a:xfrm>
            <a:off x="9978803" y="4670045"/>
            <a:ext cx="1469058" cy="531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46 Fatalities 2020-2024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F1EBCB-D77E-1556-366D-5C111110B49D}"/>
              </a:ext>
            </a:extLst>
          </p:cNvPr>
          <p:cNvSpPr/>
          <p:nvPr/>
        </p:nvSpPr>
        <p:spPr>
          <a:xfrm>
            <a:off x="6352889" y="4670044"/>
            <a:ext cx="1469058" cy="531678"/>
          </a:xfrm>
          <a:prstGeom prst="rect">
            <a:avLst/>
          </a:prstGeom>
          <a:solidFill>
            <a:srgbClr val="D25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35 Vehicle Occupants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94CB1C-9BB3-8DB2-F4C9-B3D78F712F2C}"/>
              </a:ext>
            </a:extLst>
          </p:cNvPr>
          <p:cNvSpPr/>
          <p:nvPr/>
        </p:nvSpPr>
        <p:spPr>
          <a:xfrm>
            <a:off x="8153212" y="4670044"/>
            <a:ext cx="1469058" cy="531678"/>
          </a:xfrm>
          <a:prstGeom prst="rect">
            <a:avLst/>
          </a:prstGeom>
          <a:solidFill>
            <a:srgbClr val="00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11 Cyclists or Pedestrians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3719C-4654-1521-F2A5-AFC0E347D46B}"/>
              </a:ext>
            </a:extLst>
          </p:cNvPr>
          <p:cNvSpPr txBox="1"/>
          <p:nvPr/>
        </p:nvSpPr>
        <p:spPr>
          <a:xfrm>
            <a:off x="7846208" y="4751216"/>
            <a:ext cx="2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68C3C-ED10-D60D-7AF8-FB715E8C19DB}"/>
              </a:ext>
            </a:extLst>
          </p:cNvPr>
          <p:cNvSpPr txBox="1"/>
          <p:nvPr/>
        </p:nvSpPr>
        <p:spPr>
          <a:xfrm>
            <a:off x="9659165" y="4751216"/>
            <a:ext cx="2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5AF5C-CFD7-2620-1A39-723B93ABA967}"/>
              </a:ext>
            </a:extLst>
          </p:cNvPr>
          <p:cNvSpPr txBox="1"/>
          <p:nvPr/>
        </p:nvSpPr>
        <p:spPr>
          <a:xfrm>
            <a:off x="6245528" y="4279593"/>
            <a:ext cx="237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Fatalities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312086-A783-9E7B-860A-467B3AC26D3F}"/>
              </a:ext>
            </a:extLst>
          </p:cNvPr>
          <p:cNvSpPr txBox="1"/>
          <p:nvPr/>
        </p:nvSpPr>
        <p:spPr>
          <a:xfrm>
            <a:off x="6245528" y="5338447"/>
            <a:ext cx="237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Serious Injuries</a:t>
            </a:r>
          </a:p>
        </p:txBody>
      </p:sp>
    </p:spTree>
    <p:extLst>
      <p:ext uri="{BB962C8B-B14F-4D97-AF65-F5344CB8AC3E}">
        <p14:creationId xmlns:p14="http://schemas.microsoft.com/office/powerpoint/2010/main" val="2031551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48CA-C398-98DC-1C0D-0CB2AB3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46515"/>
            <a:ext cx="7729728" cy="687507"/>
          </a:xfrm>
        </p:spPr>
        <p:txBody>
          <a:bodyPr>
            <a:normAutofit fontScale="90000"/>
          </a:bodyPr>
          <a:lstStyle/>
          <a:p>
            <a:r>
              <a:rPr lang="en-US" dirty="0"/>
              <a:t>Overall findings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40674-B6C9-41D7-1B5D-206FDD849B89}"/>
              </a:ext>
            </a:extLst>
          </p:cNvPr>
          <p:cNvSpPr txBox="1"/>
          <p:nvPr/>
        </p:nvSpPr>
        <p:spPr>
          <a:xfrm>
            <a:off x="2609936" y="1699292"/>
            <a:ext cx="68288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VMT and number of vehicular fatalities (5) lowest since 2020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Non-motorized fatalities and serious injuries (12) are highest ever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Vehicular serious injuries (58) highest ever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Total serious injuries (66) highest ever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Total fatal + SI (75) highest ever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endParaRPr lang="en-US" dirty="0">
              <a:latin typeface="Abadi" panose="020B0604020104020204" pitchFamily="34" charset="0"/>
            </a:endParaRP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C3BBAB26-664A-1AA6-F27E-B35DD1EC791D}"/>
              </a:ext>
            </a:extLst>
          </p:cNvPr>
          <p:cNvSpPr/>
          <p:nvPr/>
        </p:nvSpPr>
        <p:spPr>
          <a:xfrm>
            <a:off x="2231136" y="1734613"/>
            <a:ext cx="340120" cy="333579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EB64E171-7C82-D3ED-B8A6-EB3402F68737}"/>
              </a:ext>
            </a:extLst>
          </p:cNvPr>
          <p:cNvSpPr/>
          <p:nvPr/>
        </p:nvSpPr>
        <p:spPr>
          <a:xfrm>
            <a:off x="2231135" y="2816814"/>
            <a:ext cx="340121" cy="316901"/>
          </a:xfrm>
          <a:prstGeom prst="mathMinus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F4C7AD-0F4E-9BB2-2A0A-782AEA03010C}"/>
              </a:ext>
            </a:extLst>
          </p:cNvPr>
          <p:cNvSpPr/>
          <p:nvPr/>
        </p:nvSpPr>
        <p:spPr>
          <a:xfrm>
            <a:off x="2231135" y="2284052"/>
            <a:ext cx="340121" cy="316901"/>
          </a:xfrm>
          <a:prstGeom prst="mathMinus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Sign 5">
            <a:extLst>
              <a:ext uri="{FF2B5EF4-FFF2-40B4-BE49-F238E27FC236}">
                <a16:creationId xmlns:a16="http://schemas.microsoft.com/office/drawing/2014/main" id="{EFE2912B-F2C3-B1FD-1A76-5F7033BC298B}"/>
              </a:ext>
            </a:extLst>
          </p:cNvPr>
          <p:cNvSpPr/>
          <p:nvPr/>
        </p:nvSpPr>
        <p:spPr>
          <a:xfrm>
            <a:off x="2231133" y="3368537"/>
            <a:ext cx="340121" cy="316901"/>
          </a:xfrm>
          <a:prstGeom prst="mathMinus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321D54CA-F23A-219F-4377-8B52A7535A98}"/>
              </a:ext>
            </a:extLst>
          </p:cNvPr>
          <p:cNvSpPr/>
          <p:nvPr/>
        </p:nvSpPr>
        <p:spPr>
          <a:xfrm>
            <a:off x="2231133" y="3920261"/>
            <a:ext cx="340121" cy="316901"/>
          </a:xfrm>
          <a:prstGeom prst="mathMinus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48CA-C398-98DC-1C0D-0CB2AB3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923" y="110867"/>
            <a:ext cx="8170154" cy="687507"/>
          </a:xfrm>
        </p:spPr>
        <p:txBody>
          <a:bodyPr>
            <a:normAutofit fontScale="90000"/>
          </a:bodyPr>
          <a:lstStyle/>
          <a:p>
            <a:r>
              <a:rPr lang="en-US" dirty="0"/>
              <a:t>serious &amp; fatal crashes by travel mode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FF7BD89-769C-639E-7599-B4C48A300D29}"/>
              </a:ext>
            </a:extLst>
          </p:cNvPr>
          <p:cNvCxnSpPr>
            <a:cxnSpLocks/>
          </p:cNvCxnSpPr>
          <p:nvPr/>
        </p:nvCxnSpPr>
        <p:spPr>
          <a:xfrm flipV="1">
            <a:off x="4565345" y="1400850"/>
            <a:ext cx="2048712" cy="930661"/>
          </a:xfrm>
          <a:prstGeom prst="bentConnector4">
            <a:avLst>
              <a:gd name="adj1" fmla="val 26484"/>
              <a:gd name="adj2" fmla="val 124985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FD8145-2EA1-8EB4-401E-9A2D9C27AD0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79900" y="331083"/>
            <a:ext cx="3924" cy="2135611"/>
          </a:xfrm>
          <a:prstGeom prst="bentConnector3">
            <a:avLst>
              <a:gd name="adj1" fmla="val 5925688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436BA9B7-C669-5E04-F601-B116EA0006E8}"/>
              </a:ext>
            </a:extLst>
          </p:cNvPr>
          <p:cNvCxnSpPr>
            <a:cxnSpLocks/>
          </p:cNvCxnSpPr>
          <p:nvPr/>
        </p:nvCxnSpPr>
        <p:spPr>
          <a:xfrm rot="5400000">
            <a:off x="4741943" y="2089485"/>
            <a:ext cx="691581" cy="3052648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A49C4151-58BB-651A-1CBD-E15593A10A17}"/>
              </a:ext>
            </a:extLst>
          </p:cNvPr>
          <p:cNvCxnSpPr>
            <a:cxnSpLocks/>
          </p:cNvCxnSpPr>
          <p:nvPr/>
        </p:nvCxnSpPr>
        <p:spPr>
          <a:xfrm rot="5400000">
            <a:off x="8253471" y="3465402"/>
            <a:ext cx="695504" cy="296890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C7D1F8C-937A-9C43-D822-6A2E5194FF16}"/>
              </a:ext>
            </a:extLst>
          </p:cNvPr>
          <p:cNvSpPr txBox="1"/>
          <p:nvPr/>
        </p:nvSpPr>
        <p:spPr>
          <a:xfrm>
            <a:off x="135255" y="4866675"/>
            <a:ext cx="9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Fatalities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6ACCFD-B539-EFCE-45F7-8D482E7AF6FC}"/>
              </a:ext>
            </a:extLst>
          </p:cNvPr>
          <p:cNvSpPr txBox="1"/>
          <p:nvPr/>
        </p:nvSpPr>
        <p:spPr>
          <a:xfrm>
            <a:off x="135255" y="5201135"/>
            <a:ext cx="485842" cy="369332"/>
          </a:xfrm>
          <a:prstGeom prst="rect">
            <a:avLst/>
          </a:prstGeom>
          <a:solidFill>
            <a:srgbClr val="15608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9B516A-5C7B-26F4-93ED-2A06CD4FEA53}"/>
              </a:ext>
            </a:extLst>
          </p:cNvPr>
          <p:cNvSpPr txBox="1"/>
          <p:nvPr/>
        </p:nvSpPr>
        <p:spPr>
          <a:xfrm>
            <a:off x="642912" y="5201135"/>
            <a:ext cx="485842" cy="369332"/>
          </a:xfrm>
          <a:prstGeom prst="rect">
            <a:avLst/>
          </a:prstGeom>
          <a:solidFill>
            <a:srgbClr val="F2AA84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83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8B0826-FE15-47CB-DA8D-0EE394092420}"/>
              </a:ext>
            </a:extLst>
          </p:cNvPr>
          <p:cNvSpPr txBox="1"/>
          <p:nvPr/>
        </p:nvSpPr>
        <p:spPr>
          <a:xfrm>
            <a:off x="10978759" y="4589676"/>
            <a:ext cx="9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Serious Injuries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273A85-63FC-22B6-AFAB-1A54AE1EDF90}"/>
              </a:ext>
            </a:extLst>
          </p:cNvPr>
          <p:cNvSpPr txBox="1"/>
          <p:nvPr/>
        </p:nvSpPr>
        <p:spPr>
          <a:xfrm>
            <a:off x="10919838" y="5201135"/>
            <a:ext cx="485842" cy="369332"/>
          </a:xfrm>
          <a:prstGeom prst="rect">
            <a:avLst/>
          </a:prstGeom>
          <a:solidFill>
            <a:srgbClr val="15608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8C0164-4541-89F6-9395-5D017C10CEDA}"/>
              </a:ext>
            </a:extLst>
          </p:cNvPr>
          <p:cNvSpPr txBox="1"/>
          <p:nvPr/>
        </p:nvSpPr>
        <p:spPr>
          <a:xfrm>
            <a:off x="11427494" y="5201135"/>
            <a:ext cx="559421" cy="369332"/>
          </a:xfrm>
          <a:prstGeom prst="rect">
            <a:avLst/>
          </a:prstGeom>
          <a:solidFill>
            <a:srgbClr val="F2AA84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354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62081-57CA-AAB3-5E81-80714CD2D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1603" y="1402204"/>
            <a:ext cx="2025189" cy="1857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27A86-D30F-F31D-85B2-BBCD1DFB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6495" y="1400850"/>
            <a:ext cx="1915511" cy="18615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552632-2666-941D-DF05-F350C6744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804" y="3978583"/>
            <a:ext cx="4749196" cy="25702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C944A2-5051-E9E1-1D18-0BA9A7781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892" y="3972092"/>
            <a:ext cx="4767485" cy="25824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FD9EE4-B3F0-28AC-D5C0-0AC58E21C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5156" y="1393128"/>
            <a:ext cx="2025190" cy="18618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315959-BE57-D02F-DB20-A4E9337BE3A1}"/>
              </a:ext>
            </a:extLst>
          </p:cNvPr>
          <p:cNvGrpSpPr/>
          <p:nvPr/>
        </p:nvGrpSpPr>
        <p:grpSpPr>
          <a:xfrm>
            <a:off x="591769" y="1589350"/>
            <a:ext cx="1201139" cy="519493"/>
            <a:chOff x="368328" y="1899439"/>
            <a:chExt cx="1460473" cy="7421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316482-64F0-1332-4539-794814FF0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04"/>
            <a:stretch/>
          </p:blipFill>
          <p:spPr>
            <a:xfrm>
              <a:off x="368328" y="1899439"/>
              <a:ext cx="824369" cy="742161"/>
            </a:xfrm>
            <a:prstGeom prst="rect">
              <a:avLst/>
            </a:prstGeom>
            <a:solidFill>
              <a:srgbClr val="156082"/>
            </a:solidFill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58CC08-743E-E4E7-4563-8B134F710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6" r="16561" b="21661"/>
            <a:stretch/>
          </p:blipFill>
          <p:spPr>
            <a:xfrm>
              <a:off x="1192697" y="1899962"/>
              <a:ext cx="636104" cy="741637"/>
            </a:xfrm>
            <a:prstGeom prst="rect">
              <a:avLst/>
            </a:prstGeom>
            <a:solidFill>
              <a:srgbClr val="156082"/>
            </a:solidFill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80319DA-C6DF-B0F1-8FDF-1583E4BBD2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20832" r="10039" b="38965"/>
          <a:stretch/>
        </p:blipFill>
        <p:spPr>
          <a:xfrm>
            <a:off x="589571" y="2190477"/>
            <a:ext cx="1201139" cy="609946"/>
          </a:xfrm>
          <a:prstGeom prst="rect">
            <a:avLst/>
          </a:prstGeom>
          <a:solidFill>
            <a:srgbClr val="F2AA84"/>
          </a:solidFill>
        </p:spPr>
      </p:pic>
    </p:spTree>
    <p:extLst>
      <p:ext uri="{BB962C8B-B14F-4D97-AF65-F5344CB8AC3E}">
        <p14:creationId xmlns:p14="http://schemas.microsoft.com/office/powerpoint/2010/main" val="2446038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2836EFB-8104-4C93-B94B-6A7A3B81E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17" y="1498740"/>
            <a:ext cx="5852851" cy="452265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8777ED6-6505-4C3F-9D81-9FD73AF96F72}"/>
              </a:ext>
            </a:extLst>
          </p:cNvPr>
          <p:cNvGrpSpPr/>
          <p:nvPr/>
        </p:nvGrpSpPr>
        <p:grpSpPr>
          <a:xfrm>
            <a:off x="3912786" y="1447319"/>
            <a:ext cx="5596681" cy="3953238"/>
            <a:chOff x="1846555" y="759228"/>
            <a:chExt cx="7462241" cy="527098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3543833-5A93-49F5-84D0-C7890B376040}"/>
                </a:ext>
              </a:extLst>
            </p:cNvPr>
            <p:cNvGrpSpPr/>
            <p:nvPr/>
          </p:nvGrpSpPr>
          <p:grpSpPr>
            <a:xfrm>
              <a:off x="1846555" y="827789"/>
              <a:ext cx="7462241" cy="5202422"/>
              <a:chOff x="1846555" y="827789"/>
              <a:chExt cx="7462241" cy="520242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D8A4E1A-B7D8-4494-AC40-3C9704271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2207" y="3248287"/>
                <a:ext cx="1892604" cy="1817693"/>
              </a:xfrm>
              <a:prstGeom prst="rect">
                <a:avLst/>
              </a:prstGeom>
              <a:ln w="25400">
                <a:solidFill>
                  <a:srgbClr val="FFFFFF"/>
                </a:solidFill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B7401A8-B716-42B5-8652-A386D6A7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8703" y="4183925"/>
                <a:ext cx="2189364" cy="1846286"/>
              </a:xfrm>
              <a:prstGeom prst="rect">
                <a:avLst/>
              </a:prstGeom>
              <a:ln w="25400">
                <a:solidFill>
                  <a:srgbClr val="FFFFFF"/>
                </a:solidFill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4CA849F-1BCB-47D0-B3F9-96D58C9FD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7617" y="827789"/>
                <a:ext cx="1841179" cy="1903684"/>
              </a:xfrm>
              <a:prstGeom prst="rect">
                <a:avLst/>
              </a:prstGeom>
              <a:ln w="25400">
                <a:solidFill>
                  <a:srgbClr val="FFFFFF"/>
                </a:solidFill>
              </a:ln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FA57ABA-CAB0-499D-AB22-B6BC312B7D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92427" y="1589103"/>
                <a:ext cx="1475190" cy="146481"/>
              </a:xfrm>
              <a:prstGeom prst="straightConnector1">
                <a:avLst/>
              </a:prstGeom>
              <a:ln w="25400">
                <a:solidFill>
                  <a:srgbClr val="FF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382E200-CF08-4703-B55A-F0A6BA61BD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24384" y="2601157"/>
                <a:ext cx="2567823" cy="913105"/>
              </a:xfrm>
              <a:prstGeom prst="straightConnector1">
                <a:avLst/>
              </a:prstGeom>
              <a:ln w="25400">
                <a:solidFill>
                  <a:srgbClr val="FF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ECC52C7-A8F8-4195-B9FE-CD23D40691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46555" y="5268898"/>
                <a:ext cx="1783729" cy="146481"/>
              </a:xfrm>
              <a:prstGeom prst="straightConnector1">
                <a:avLst/>
              </a:prstGeom>
              <a:ln w="25400">
                <a:solidFill>
                  <a:srgbClr val="FF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F2B74AE-7BB5-4AAD-85C4-6E5548F418DA}"/>
                </a:ext>
              </a:extLst>
            </p:cNvPr>
            <p:cNvSpPr/>
            <p:nvPr/>
          </p:nvSpPr>
          <p:spPr>
            <a:xfrm>
              <a:off x="7465009" y="827789"/>
              <a:ext cx="837443" cy="2392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3F3F3F"/>
                </a:solidFill>
                <a:latin typeface="Gill Sans MT" panose="020B0502020104020203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BBF8EE-BCD2-4192-95B3-8E99F9C1AC4D}"/>
                </a:ext>
              </a:extLst>
            </p:cNvPr>
            <p:cNvSpPr txBox="1"/>
            <p:nvPr/>
          </p:nvSpPr>
          <p:spPr>
            <a:xfrm>
              <a:off x="7392997" y="759228"/>
              <a:ext cx="98146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Gill Sans MT" panose="020B0502020104020203"/>
                </a:rPr>
                <a:t>Miller Pkwy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5FD39D-0682-48D6-BE71-6F42760DF7F0}"/>
                </a:ext>
              </a:extLst>
            </p:cNvPr>
            <p:cNvSpPr/>
            <p:nvPr/>
          </p:nvSpPr>
          <p:spPr>
            <a:xfrm>
              <a:off x="7273788" y="3219331"/>
              <a:ext cx="717357" cy="2392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3F3F3F"/>
                </a:solidFill>
                <a:latin typeface="Gill Sans MT" panose="020B0502020104020203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8518CE-122A-45B9-AF5C-47BCB34723FE}"/>
                </a:ext>
              </a:extLst>
            </p:cNvPr>
            <p:cNvSpPr txBox="1"/>
            <p:nvPr/>
          </p:nvSpPr>
          <p:spPr>
            <a:xfrm>
              <a:off x="7203716" y="3185050"/>
              <a:ext cx="85750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Gill Sans MT" panose="020B0502020104020203"/>
                </a:rPr>
                <a:t>Scenic </a:t>
              </a:r>
              <a:r>
                <a:rPr lang="en-US" sz="900" dirty="0" err="1">
                  <a:solidFill>
                    <a:srgbClr val="000000"/>
                  </a:solidFill>
                  <a:latin typeface="Gill Sans MT" panose="020B0502020104020203"/>
                </a:rPr>
                <a:t>Dr</a:t>
              </a:r>
              <a:endParaRPr lang="en-US" sz="900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EBEDC0D-EBD5-426A-A25C-B4C271A3EDDF}"/>
                </a:ext>
              </a:extLst>
            </p:cNvPr>
            <p:cNvSpPr/>
            <p:nvPr/>
          </p:nvSpPr>
          <p:spPr>
            <a:xfrm>
              <a:off x="3616190" y="4144323"/>
              <a:ext cx="748904" cy="2392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3F3F3F"/>
                </a:solidFill>
                <a:latin typeface="Gill Sans MT" panose="020B0502020104020203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68EC74-A702-4CC5-8C86-88C5E8838081}"/>
                </a:ext>
              </a:extLst>
            </p:cNvPr>
            <p:cNvSpPr txBox="1"/>
            <p:nvPr/>
          </p:nvSpPr>
          <p:spPr>
            <a:xfrm>
              <a:off x="3552274" y="4118337"/>
              <a:ext cx="8767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Gill Sans MT" panose="020B0502020104020203"/>
                </a:rPr>
                <a:t>Walnut St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FDC737-594A-B14E-BB7D-75B8FB73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14665"/>
            <a:ext cx="7729728" cy="687507"/>
          </a:xfrm>
        </p:spPr>
        <p:txBody>
          <a:bodyPr>
            <a:normAutofit fontScale="90000"/>
          </a:bodyPr>
          <a:lstStyle/>
          <a:p>
            <a:r>
              <a:rPr lang="en-US" dirty="0"/>
              <a:t>K18:  Before &amp; After</a:t>
            </a:r>
          </a:p>
        </p:txBody>
      </p:sp>
    </p:spTree>
    <p:extLst>
      <p:ext uri="{BB962C8B-B14F-4D97-AF65-F5344CB8AC3E}">
        <p14:creationId xmlns:p14="http://schemas.microsoft.com/office/powerpoint/2010/main" val="2649684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2836EFB-8104-4C93-B94B-6A7A3B81E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21" y="1494816"/>
            <a:ext cx="5852851" cy="45226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A748D4-7228-4AED-A3E2-625BD4523D9F}"/>
              </a:ext>
            </a:extLst>
          </p:cNvPr>
          <p:cNvGrpSpPr/>
          <p:nvPr/>
        </p:nvGrpSpPr>
        <p:grpSpPr>
          <a:xfrm>
            <a:off x="3881389" y="1298756"/>
            <a:ext cx="5710828" cy="4201110"/>
            <a:chOff x="1846555" y="566375"/>
            <a:chExt cx="7614437" cy="56014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8A4E1A-B7D8-4494-AC40-3C9704271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208" y="3227771"/>
              <a:ext cx="1717680" cy="2207690"/>
            </a:xfrm>
            <a:prstGeom prst="rect">
              <a:avLst/>
            </a:prstGeom>
            <a:ln w="25400">
              <a:solidFill>
                <a:srgbClr val="FFFFFF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7401A8-B716-42B5-8652-A386D6A73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284" y="4141216"/>
              <a:ext cx="1827668" cy="2026639"/>
            </a:xfrm>
            <a:prstGeom prst="rect">
              <a:avLst/>
            </a:prstGeom>
            <a:ln w="25400">
              <a:solidFill>
                <a:srgbClr val="FFFFFF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CA849F-1BCB-47D0-B3F9-96D58C9FD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17" y="643312"/>
              <a:ext cx="1993375" cy="1909456"/>
            </a:xfrm>
            <a:prstGeom prst="rect">
              <a:avLst/>
            </a:prstGeom>
            <a:ln w="25400">
              <a:solidFill>
                <a:srgbClr val="FFFFFF"/>
              </a:solidFill>
            </a:ln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A57ABA-CAB0-499D-AB22-B6BC312B7D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43600" y="1549153"/>
              <a:ext cx="1524017" cy="186432"/>
            </a:xfrm>
            <a:prstGeom prst="straightConnector1">
              <a:avLst/>
            </a:prstGeom>
            <a:ln w="25400"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82E200-CF08-4703-B55A-F0A6BA61BD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4191" y="2434364"/>
              <a:ext cx="2668017" cy="1079900"/>
            </a:xfrm>
            <a:prstGeom prst="straightConnector1">
              <a:avLst/>
            </a:prstGeom>
            <a:ln w="25400"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ECC52C7-A8F8-4195-B9FE-CD23D40691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6555" y="5268898"/>
              <a:ext cx="1783729" cy="146481"/>
            </a:xfrm>
            <a:prstGeom prst="straightConnector1">
              <a:avLst/>
            </a:prstGeom>
            <a:ln w="25400"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F2B74AE-7BB5-4AAD-85C4-6E5548F418DA}"/>
                </a:ext>
              </a:extLst>
            </p:cNvPr>
            <p:cNvSpPr/>
            <p:nvPr/>
          </p:nvSpPr>
          <p:spPr>
            <a:xfrm>
              <a:off x="7465009" y="624419"/>
              <a:ext cx="837443" cy="2392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3F3F3F"/>
                </a:solidFill>
                <a:latin typeface="Gill Sans MT" panose="020B0502020104020203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BBF8EE-BCD2-4192-95B3-8E99F9C1AC4D}"/>
                </a:ext>
              </a:extLst>
            </p:cNvPr>
            <p:cNvSpPr txBox="1"/>
            <p:nvPr/>
          </p:nvSpPr>
          <p:spPr>
            <a:xfrm>
              <a:off x="7392997" y="566375"/>
              <a:ext cx="98146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3F3F3F">
                      <a:lumMod val="10000"/>
                    </a:srgbClr>
                  </a:solidFill>
                  <a:latin typeface="Gill Sans MT" panose="020B0502020104020203"/>
                </a:rPr>
                <a:t>Miller Pkwy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5FD39D-0682-48D6-BE71-6F42760DF7F0}"/>
                </a:ext>
              </a:extLst>
            </p:cNvPr>
            <p:cNvSpPr/>
            <p:nvPr/>
          </p:nvSpPr>
          <p:spPr>
            <a:xfrm>
              <a:off x="8302452" y="3214971"/>
              <a:ext cx="717357" cy="2392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3F3F3F"/>
                </a:solidFill>
                <a:latin typeface="Gill Sans MT" panose="020B0502020104020203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8518CE-122A-45B9-AF5C-47BCB34723FE}"/>
                </a:ext>
              </a:extLst>
            </p:cNvPr>
            <p:cNvSpPr txBox="1"/>
            <p:nvPr/>
          </p:nvSpPr>
          <p:spPr>
            <a:xfrm>
              <a:off x="8250548" y="3185178"/>
              <a:ext cx="85750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3F3F3F">
                      <a:lumMod val="10000"/>
                    </a:srgbClr>
                  </a:solidFill>
                  <a:latin typeface="Gill Sans MT" panose="020B0502020104020203"/>
                </a:rPr>
                <a:t>Scenic </a:t>
              </a:r>
              <a:r>
                <a:rPr lang="en-US" sz="900" dirty="0" err="1">
                  <a:solidFill>
                    <a:srgbClr val="3F3F3F">
                      <a:lumMod val="10000"/>
                    </a:srgbClr>
                  </a:solidFill>
                  <a:latin typeface="Gill Sans MT" panose="020B0502020104020203"/>
                </a:rPr>
                <a:t>Dr</a:t>
              </a:r>
              <a:endParaRPr lang="en-US" sz="900" dirty="0">
                <a:solidFill>
                  <a:srgbClr val="3F3F3F">
                    <a:lumMod val="10000"/>
                  </a:srgbClr>
                </a:solidFill>
                <a:latin typeface="Gill Sans MT" panose="020B0502020104020203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EBEDC0D-EBD5-426A-A25C-B4C271A3EDDF}"/>
                </a:ext>
              </a:extLst>
            </p:cNvPr>
            <p:cNvSpPr/>
            <p:nvPr/>
          </p:nvSpPr>
          <p:spPr>
            <a:xfrm>
              <a:off x="3624326" y="4134036"/>
              <a:ext cx="748904" cy="2392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3F3F3F"/>
                </a:solidFill>
                <a:latin typeface="Gill Sans MT" panose="020B0502020104020203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68EC74-A702-4CC5-8C86-88C5E8838081}"/>
                </a:ext>
              </a:extLst>
            </p:cNvPr>
            <p:cNvSpPr txBox="1"/>
            <p:nvPr/>
          </p:nvSpPr>
          <p:spPr>
            <a:xfrm>
              <a:off x="3550942" y="4091078"/>
              <a:ext cx="8767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3F3F3F">
                      <a:lumMod val="10000"/>
                    </a:srgbClr>
                  </a:solidFill>
                  <a:latin typeface="Gill Sans MT" panose="020B0502020104020203"/>
                </a:rPr>
                <a:t>Walnut St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B44611-1482-45EB-A1CF-23A0BCD44509}"/>
              </a:ext>
            </a:extLst>
          </p:cNvPr>
          <p:cNvSpPr txBox="1"/>
          <p:nvPr/>
        </p:nvSpPr>
        <p:spPr>
          <a:xfrm>
            <a:off x="2712347" y="1650945"/>
            <a:ext cx="2345989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Fatalities</a:t>
            </a:r>
            <a:r>
              <a:rPr lang="en-US" sz="1100" b="1" dirty="0">
                <a:solidFill>
                  <a:srgbClr val="3F3F3F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2015-2021 = New K18</a:t>
            </a:r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77698EFE-D976-D246-9FF6-0B42AC8CE80B}"/>
              </a:ext>
            </a:extLst>
          </p:cNvPr>
          <p:cNvSpPr/>
          <p:nvPr/>
        </p:nvSpPr>
        <p:spPr>
          <a:xfrm>
            <a:off x="5713844" y="2554950"/>
            <a:ext cx="250772" cy="226677"/>
          </a:xfrm>
          <a:prstGeom prst="mathPlus">
            <a:avLst/>
          </a:prstGeom>
          <a:solidFill>
            <a:srgbClr val="FF55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B17763D0-FECB-6BE5-E942-4B38DB2B47E8}"/>
              </a:ext>
            </a:extLst>
          </p:cNvPr>
          <p:cNvSpPr/>
          <p:nvPr/>
        </p:nvSpPr>
        <p:spPr>
          <a:xfrm>
            <a:off x="5812551" y="2554950"/>
            <a:ext cx="154192" cy="144798"/>
          </a:xfrm>
          <a:prstGeom prst="mathPlus">
            <a:avLst/>
          </a:prstGeom>
          <a:solidFill>
            <a:srgbClr val="FF55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34D807-671C-EE11-401A-062365FB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14665"/>
            <a:ext cx="7729728" cy="687507"/>
          </a:xfrm>
        </p:spPr>
        <p:txBody>
          <a:bodyPr>
            <a:normAutofit fontScale="90000"/>
          </a:bodyPr>
          <a:lstStyle/>
          <a:p>
            <a:r>
              <a:rPr lang="en-US" dirty="0"/>
              <a:t>K18:  Before &amp; After</a:t>
            </a:r>
          </a:p>
        </p:txBody>
      </p:sp>
    </p:spTree>
    <p:extLst>
      <p:ext uri="{BB962C8B-B14F-4D97-AF65-F5344CB8AC3E}">
        <p14:creationId xmlns:p14="http://schemas.microsoft.com/office/powerpoint/2010/main" val="4191046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DE8934-C91D-6FB4-3B03-B1107F30C4DD}"/>
              </a:ext>
            </a:extLst>
          </p:cNvPr>
          <p:cNvSpPr txBox="1">
            <a:spLocks/>
          </p:cNvSpPr>
          <p:nvPr/>
        </p:nvSpPr>
        <p:spPr bwMode="black">
          <a:xfrm>
            <a:off x="2231136" y="114665"/>
            <a:ext cx="7729728" cy="68750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K18:  Before &amp; After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440E33-B087-390E-519A-A9F43E2FC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722728"/>
              </p:ext>
            </p:extLst>
          </p:nvPr>
        </p:nvGraphicFramePr>
        <p:xfrm>
          <a:off x="1714540" y="1824745"/>
          <a:ext cx="8762920" cy="19394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84102">
                  <a:extLst>
                    <a:ext uri="{9D8B030D-6E8A-4147-A177-3AD203B41FA5}">
                      <a16:colId xmlns:a16="http://schemas.microsoft.com/office/drawing/2014/main" val="158187074"/>
                    </a:ext>
                  </a:extLst>
                </a:gridCol>
                <a:gridCol w="1623494">
                  <a:extLst>
                    <a:ext uri="{9D8B030D-6E8A-4147-A177-3AD203B41FA5}">
                      <a16:colId xmlns:a16="http://schemas.microsoft.com/office/drawing/2014/main" val="3397863186"/>
                    </a:ext>
                  </a:extLst>
                </a:gridCol>
                <a:gridCol w="814008">
                  <a:extLst>
                    <a:ext uri="{9D8B030D-6E8A-4147-A177-3AD203B41FA5}">
                      <a16:colId xmlns:a16="http://schemas.microsoft.com/office/drawing/2014/main" val="1464588857"/>
                    </a:ext>
                  </a:extLst>
                </a:gridCol>
                <a:gridCol w="952510">
                  <a:extLst>
                    <a:ext uri="{9D8B030D-6E8A-4147-A177-3AD203B41FA5}">
                      <a16:colId xmlns:a16="http://schemas.microsoft.com/office/drawing/2014/main" val="4230674179"/>
                    </a:ext>
                  </a:extLst>
                </a:gridCol>
                <a:gridCol w="1068219">
                  <a:extLst>
                    <a:ext uri="{9D8B030D-6E8A-4147-A177-3AD203B41FA5}">
                      <a16:colId xmlns:a16="http://schemas.microsoft.com/office/drawing/2014/main" val="3751883340"/>
                    </a:ext>
                  </a:extLst>
                </a:gridCol>
                <a:gridCol w="1093061">
                  <a:extLst>
                    <a:ext uri="{9D8B030D-6E8A-4147-A177-3AD203B41FA5}">
                      <a16:colId xmlns:a16="http://schemas.microsoft.com/office/drawing/2014/main" val="2740098942"/>
                    </a:ext>
                  </a:extLst>
                </a:gridCol>
                <a:gridCol w="1200711">
                  <a:extLst>
                    <a:ext uri="{9D8B030D-6E8A-4147-A177-3AD203B41FA5}">
                      <a16:colId xmlns:a16="http://schemas.microsoft.com/office/drawing/2014/main" val="3836445489"/>
                    </a:ext>
                  </a:extLst>
                </a:gridCol>
                <a:gridCol w="1026815">
                  <a:extLst>
                    <a:ext uri="{9D8B030D-6E8A-4147-A177-3AD203B41FA5}">
                      <a16:colId xmlns:a16="http://schemas.microsoft.com/office/drawing/2014/main" val="1515783059"/>
                    </a:ext>
                  </a:extLst>
                </a:gridCol>
              </a:tblGrid>
              <a:tr h="731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Years</a:t>
                      </a:r>
                    </a:p>
                  </a:txBody>
                  <a:tcPr marL="68580" marR="68580" marT="34290" marB="3429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Road Type</a:t>
                      </a:r>
                    </a:p>
                  </a:txBody>
                  <a:tcPr marL="68580" marR="68580" marT="34290" marB="3429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 of Crashes</a:t>
                      </a:r>
                    </a:p>
                  </a:txBody>
                  <a:tcPr marL="68580" marR="68580" marT="34290" marB="3429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Crashes   p. Year</a:t>
                      </a:r>
                    </a:p>
                  </a:txBody>
                  <a:tcPr marL="68580" marR="68580" marT="34290" marB="3429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 of Fatalities</a:t>
                      </a:r>
                    </a:p>
                  </a:txBody>
                  <a:tcPr marL="68580" marR="68580" marT="34290" marB="3429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Fatalities p. Year</a:t>
                      </a:r>
                    </a:p>
                  </a:txBody>
                  <a:tcPr marL="68580" marR="68580" marT="34290" marB="3429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 of Serious Injuries</a:t>
                      </a:r>
                    </a:p>
                  </a:txBody>
                  <a:tcPr marL="68580" marR="68580" marT="34290" marB="3429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Serious Injuries   p. Year</a:t>
                      </a:r>
                    </a:p>
                  </a:txBody>
                  <a:tcPr marL="68580" marR="68580" marT="34290" marB="3429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57742"/>
                  </a:ext>
                </a:extLst>
              </a:tr>
              <a:tr h="5124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2004-10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4-Lane  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676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96.5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1.29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40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5.71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472193"/>
                  </a:ext>
                </a:extLst>
              </a:tr>
              <a:tr h="6949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2015-21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4-Lane  Limited Access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428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61.1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0.57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11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1.57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346101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45C48AAF-B650-4663-868B-FB5A1B0B842F}"/>
              </a:ext>
            </a:extLst>
          </p:cNvPr>
          <p:cNvGrpSpPr/>
          <p:nvPr/>
        </p:nvGrpSpPr>
        <p:grpSpPr>
          <a:xfrm>
            <a:off x="9442190" y="3764146"/>
            <a:ext cx="1078606" cy="1100210"/>
            <a:chOff x="4582794" y="5029118"/>
            <a:chExt cx="1438141" cy="1466947"/>
          </a:xfrm>
          <a:solidFill>
            <a:schemeClr val="tx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78166EF-4D19-44CF-A394-9F7D046C27E7}"/>
                </a:ext>
              </a:extLst>
            </p:cNvPr>
            <p:cNvSpPr/>
            <p:nvPr/>
          </p:nvSpPr>
          <p:spPr>
            <a:xfrm>
              <a:off x="4582794" y="5691126"/>
              <a:ext cx="1438141" cy="804939"/>
            </a:xfrm>
            <a:prstGeom prst="round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  <a:latin typeface="Gill Sans MT" panose="020B0502020104020203"/>
                </a:rPr>
                <a:t>73% Reduction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02F71A3-9B00-44E5-8E77-0BDE21C20E0D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5301864" y="5029118"/>
              <a:ext cx="1" cy="662008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E17606-F537-4E7B-B1A4-0B361921E1EF}"/>
              </a:ext>
            </a:extLst>
          </p:cNvPr>
          <p:cNvGrpSpPr/>
          <p:nvPr/>
        </p:nvGrpSpPr>
        <p:grpSpPr>
          <a:xfrm>
            <a:off x="5084819" y="3764146"/>
            <a:ext cx="1078606" cy="1100210"/>
            <a:chOff x="4747574" y="5375347"/>
            <a:chExt cx="1438141" cy="1466947"/>
          </a:xfrm>
          <a:solidFill>
            <a:schemeClr val="tx1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15F1328-025B-493B-B9BD-9EA5DD359E46}"/>
                </a:ext>
              </a:extLst>
            </p:cNvPr>
            <p:cNvSpPr/>
            <p:nvPr/>
          </p:nvSpPr>
          <p:spPr>
            <a:xfrm>
              <a:off x="4747574" y="6037355"/>
              <a:ext cx="1438141" cy="804939"/>
            </a:xfrm>
            <a:prstGeom prst="round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  <a:latin typeface="Gill Sans MT" panose="020B0502020104020203"/>
                </a:rPr>
                <a:t>37% Reduction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556866C-E2E5-48CB-9AF2-D550122F56BD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V="1">
              <a:off x="5466645" y="5375347"/>
              <a:ext cx="0" cy="662008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E07C63-A95D-BA05-B219-CB8108D35BFF}"/>
              </a:ext>
            </a:extLst>
          </p:cNvPr>
          <p:cNvGrpSpPr/>
          <p:nvPr/>
        </p:nvGrpSpPr>
        <p:grpSpPr>
          <a:xfrm>
            <a:off x="7166102" y="3764146"/>
            <a:ext cx="1078606" cy="1100210"/>
            <a:chOff x="4747574" y="5375347"/>
            <a:chExt cx="1438141" cy="1466947"/>
          </a:xfrm>
          <a:solidFill>
            <a:schemeClr val="tx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5A39B0C-BF20-5481-07A5-0CFF9E9E8195}"/>
                </a:ext>
              </a:extLst>
            </p:cNvPr>
            <p:cNvSpPr/>
            <p:nvPr/>
          </p:nvSpPr>
          <p:spPr>
            <a:xfrm>
              <a:off x="4747574" y="6037355"/>
              <a:ext cx="1438141" cy="804939"/>
            </a:xfrm>
            <a:prstGeom prst="round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  <a:latin typeface="Gill Sans MT" panose="020B0502020104020203"/>
                </a:rPr>
                <a:t>56% Reduction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A027046-376B-C17B-D561-F7FFB63F068C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5466645" y="5375347"/>
              <a:ext cx="0" cy="662008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1097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alking across a crosswalk&#10;&#10;Description automatically generated">
            <a:extLst>
              <a:ext uri="{FF2B5EF4-FFF2-40B4-BE49-F238E27FC236}">
                <a16:creationId xmlns:a16="http://schemas.microsoft.com/office/drawing/2014/main" id="{3F1168B4-3B96-BEC1-853C-B66F7A2F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68" y="634575"/>
            <a:ext cx="758652" cy="763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777807-977B-41C9-B6B4-E7B39403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986" y="556799"/>
            <a:ext cx="8664920" cy="918865"/>
          </a:xfrm>
          <a:noFill/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        FHWA’s </a:t>
            </a:r>
            <a:r>
              <a:rPr lang="en-US" sz="2400" b="1" dirty="0">
                <a:latin typeface="+mn-lt"/>
              </a:rPr>
              <a:t>5</a:t>
            </a:r>
            <a:r>
              <a:rPr lang="en-US" sz="2400" dirty="0">
                <a:latin typeface="+mn-lt"/>
              </a:rPr>
              <a:t> Safety Performance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DD870-0816-4451-96E2-2BE471F36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358" y="2218439"/>
            <a:ext cx="7845578" cy="310198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badi" panose="020B0604020104020204" pitchFamily="34" charset="0"/>
              </a:rPr>
              <a:t>Regional 5-Year Rolling Averages of: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  Number of Fatalities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  Rate of Fatalities per 100 million VMT (Vehicle Miles Traveled)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  Number of Serious Injuries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  Rate of Serious Injuries per 100 million VMT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  Number of Non-motorized Fatalities &amp; Serious Injuries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67EB9D-7042-43E3-A1DF-E67191FBFAB9}"/>
              </a:ext>
            </a:extLst>
          </p:cNvPr>
          <p:cNvGrpSpPr/>
          <p:nvPr/>
        </p:nvGrpSpPr>
        <p:grpSpPr>
          <a:xfrm>
            <a:off x="2378998" y="2684964"/>
            <a:ext cx="418592" cy="2587759"/>
            <a:chOff x="470622" y="3186135"/>
            <a:chExt cx="418592" cy="2587759"/>
          </a:xfrm>
          <a:solidFill>
            <a:srgbClr val="D25728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DAC42CF-A296-407F-900B-4F06BCC09BC7}"/>
                </a:ext>
              </a:extLst>
            </p:cNvPr>
            <p:cNvSpPr/>
            <p:nvPr/>
          </p:nvSpPr>
          <p:spPr>
            <a:xfrm>
              <a:off x="470622" y="3186135"/>
              <a:ext cx="418592" cy="40233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A541197-97F2-48AF-B7F7-14C7F71A617C}"/>
                </a:ext>
              </a:extLst>
            </p:cNvPr>
            <p:cNvSpPr/>
            <p:nvPr/>
          </p:nvSpPr>
          <p:spPr>
            <a:xfrm>
              <a:off x="470622" y="3729316"/>
              <a:ext cx="418592" cy="40233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570883C-281C-46FD-9B44-084E0F5DC694}"/>
                </a:ext>
              </a:extLst>
            </p:cNvPr>
            <p:cNvSpPr/>
            <p:nvPr/>
          </p:nvSpPr>
          <p:spPr>
            <a:xfrm>
              <a:off x="470622" y="4272497"/>
              <a:ext cx="418592" cy="40233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C4D6DD-E0E6-439A-8F07-EAAB29D15454}"/>
                </a:ext>
              </a:extLst>
            </p:cNvPr>
            <p:cNvSpPr/>
            <p:nvPr/>
          </p:nvSpPr>
          <p:spPr>
            <a:xfrm>
              <a:off x="470622" y="4828377"/>
              <a:ext cx="418592" cy="40233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6FC707B-96A3-43A2-BB77-5373028B2D47}"/>
                </a:ext>
              </a:extLst>
            </p:cNvPr>
            <p:cNvSpPr/>
            <p:nvPr/>
          </p:nvSpPr>
          <p:spPr>
            <a:xfrm>
              <a:off x="470622" y="5371558"/>
              <a:ext cx="418592" cy="40233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733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1ECA7-0C28-C269-9871-FF8F9C22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85" y="107129"/>
            <a:ext cx="5423030" cy="558516"/>
          </a:xfrm>
        </p:spPr>
        <p:txBody>
          <a:bodyPr>
            <a:normAutofit fontScale="90000"/>
          </a:bodyPr>
          <a:lstStyle/>
          <a:p>
            <a:r>
              <a:rPr lang="en-US" dirty="0"/>
              <a:t>Appendix 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B760A9-007D-8E52-56B7-FF80C6491960}"/>
              </a:ext>
            </a:extLst>
          </p:cNvPr>
          <p:cNvSpPr txBox="1">
            <a:spLocks/>
          </p:cNvSpPr>
          <p:nvPr/>
        </p:nvSpPr>
        <p:spPr bwMode="black">
          <a:xfrm>
            <a:off x="93991" y="934819"/>
            <a:ext cx="4089772" cy="375172"/>
          </a:xfrm>
          <a:prstGeom prst="rect">
            <a:avLst/>
          </a:prstGeom>
          <a:solidFill>
            <a:srgbClr val="FBB04C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Calculating VMT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9BA699-4EB7-77F4-D75B-74C35C70E1F1}"/>
              </a:ext>
            </a:extLst>
          </p:cNvPr>
          <p:cNvSpPr txBox="1">
            <a:spLocks/>
          </p:cNvSpPr>
          <p:nvPr/>
        </p:nvSpPr>
        <p:spPr>
          <a:xfrm>
            <a:off x="25535" y="1349264"/>
            <a:ext cx="7729728" cy="449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badi" panose="020B0604020104020204" pitchFamily="34" charset="0"/>
              </a:rPr>
              <a:t>1. Calculate ADT for all Road Segments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95AA8-A5D4-A5CC-3BD7-F45D01180512}"/>
              </a:ext>
            </a:extLst>
          </p:cNvPr>
          <p:cNvGrpSpPr/>
          <p:nvPr/>
        </p:nvGrpSpPr>
        <p:grpSpPr>
          <a:xfrm>
            <a:off x="6496404" y="1742389"/>
            <a:ext cx="3522802" cy="4840224"/>
            <a:chOff x="6311404" y="997295"/>
            <a:chExt cx="3522802" cy="48402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7EE68A-DBAD-81CC-7D73-31DAEDD025BE}"/>
                </a:ext>
              </a:extLst>
            </p:cNvPr>
            <p:cNvGrpSpPr/>
            <p:nvPr/>
          </p:nvGrpSpPr>
          <p:grpSpPr>
            <a:xfrm>
              <a:off x="7711782" y="997295"/>
              <a:ext cx="2122424" cy="4840224"/>
              <a:chOff x="8248904" y="1836928"/>
              <a:chExt cx="2122424" cy="484022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E5299A-628F-5552-C494-DE3CE140E26E}"/>
                  </a:ext>
                </a:extLst>
              </p:cNvPr>
              <p:cNvSpPr txBox="1"/>
              <p:nvPr/>
            </p:nvSpPr>
            <p:spPr>
              <a:xfrm>
                <a:off x="8553069" y="1873236"/>
                <a:ext cx="15430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Zoning Sub-groups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98CFB924-7E50-3C3D-3D5E-EE60CBBE94B8}"/>
                  </a:ext>
                </a:extLst>
              </p:cNvPr>
              <p:cNvSpPr/>
              <p:nvPr/>
            </p:nvSpPr>
            <p:spPr>
              <a:xfrm>
                <a:off x="8420354" y="2265609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Rural Subdivision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4605B6F-707C-520D-F825-3FAD612D6B3D}"/>
                  </a:ext>
                </a:extLst>
              </p:cNvPr>
              <p:cNvSpPr/>
              <p:nvPr/>
            </p:nvSpPr>
            <p:spPr>
              <a:xfrm>
                <a:off x="8420354" y="2686377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MHK Wards 1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B46ADDF-C5BF-9743-F4E6-E3C791C95082}"/>
                  </a:ext>
                </a:extLst>
              </p:cNvPr>
              <p:cNvSpPr/>
              <p:nvPr/>
            </p:nvSpPr>
            <p:spPr>
              <a:xfrm>
                <a:off x="8420354" y="3115351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MHK Wards 2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DFE45FC-DD9D-2480-84D3-1056C7B97518}"/>
                  </a:ext>
                </a:extLst>
              </p:cNvPr>
              <p:cNvSpPr/>
              <p:nvPr/>
            </p:nvSpPr>
            <p:spPr>
              <a:xfrm>
                <a:off x="8412226" y="3564781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MHK Wards 3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D7D9790-4E56-8E6C-EF9D-EABB5A066C5C}"/>
                  </a:ext>
                </a:extLst>
              </p:cNvPr>
              <p:cNvSpPr/>
              <p:nvPr/>
            </p:nvSpPr>
            <p:spPr>
              <a:xfrm>
                <a:off x="8404098" y="4014211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Subdivision 1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8ACDE8A-327D-7F82-3D8E-4DF294B512C9}"/>
                  </a:ext>
                </a:extLst>
              </p:cNvPr>
              <p:cNvSpPr/>
              <p:nvPr/>
            </p:nvSpPr>
            <p:spPr>
              <a:xfrm>
                <a:off x="8420354" y="4445527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Subdivision 2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34F1DE8F-F444-B1FA-21F9-97CDF95D6E3E}"/>
                  </a:ext>
                </a:extLst>
              </p:cNvPr>
              <p:cNvSpPr/>
              <p:nvPr/>
            </p:nvSpPr>
            <p:spPr>
              <a:xfrm>
                <a:off x="8420354" y="4876843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Subdivision 3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4B739A3-B878-6599-708E-5301636DAD12}"/>
                  </a:ext>
                </a:extLst>
              </p:cNvPr>
              <p:cNvSpPr/>
              <p:nvPr/>
            </p:nvSpPr>
            <p:spPr>
              <a:xfrm>
                <a:off x="8420354" y="5747769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Industrial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B02585C-71B7-8880-8DE5-0F5381EC03FC}"/>
                  </a:ext>
                </a:extLst>
              </p:cNvPr>
              <p:cNvSpPr/>
              <p:nvPr/>
            </p:nvSpPr>
            <p:spPr>
              <a:xfrm>
                <a:off x="8420354" y="6175248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Commercial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CC977569-C031-BB2E-B997-6C0A3879BE04}"/>
                  </a:ext>
                </a:extLst>
              </p:cNvPr>
              <p:cNvSpPr/>
              <p:nvPr/>
            </p:nvSpPr>
            <p:spPr>
              <a:xfrm>
                <a:off x="8420354" y="5320290"/>
                <a:ext cx="1808480" cy="345440"/>
              </a:xfrm>
              <a:prstGeom prst="roundRect">
                <a:avLst/>
              </a:prstGeom>
              <a:solidFill>
                <a:srgbClr val="9DC7F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accent6">
                        <a:lumMod val="50000"/>
                      </a:schemeClr>
                    </a:solidFill>
                  </a:rPr>
                  <a:t>Cul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du Sac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783F4F1-1A21-63E2-A60B-CEA591A50BC6}"/>
                  </a:ext>
                </a:extLst>
              </p:cNvPr>
              <p:cNvSpPr/>
              <p:nvPr/>
            </p:nvSpPr>
            <p:spPr>
              <a:xfrm>
                <a:off x="8248904" y="1836928"/>
                <a:ext cx="2122424" cy="4840224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29FFE0-3DF5-D57C-830C-81E7CAC0D5E1}"/>
                </a:ext>
              </a:extLst>
            </p:cNvPr>
            <p:cNvCxnSpPr>
              <a:cxnSpLocks/>
            </p:cNvCxnSpPr>
            <p:nvPr/>
          </p:nvCxnSpPr>
          <p:spPr>
            <a:xfrm>
              <a:off x="6311404" y="2882869"/>
              <a:ext cx="138449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32A8A8-5D4F-FD45-5179-5A5FB3831A8C}"/>
                </a:ext>
              </a:extLst>
            </p:cNvPr>
            <p:cNvSpPr txBox="1"/>
            <p:nvPr/>
          </p:nvSpPr>
          <p:spPr>
            <a:xfrm>
              <a:off x="6650274" y="2728980"/>
              <a:ext cx="69168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1C7E3F-4FCB-EF33-2667-178216455791}"/>
              </a:ext>
            </a:extLst>
          </p:cNvPr>
          <p:cNvGrpSpPr/>
          <p:nvPr/>
        </p:nvGrpSpPr>
        <p:grpSpPr>
          <a:xfrm>
            <a:off x="702983" y="1955222"/>
            <a:ext cx="1528381" cy="868660"/>
            <a:chOff x="1399891" y="1942880"/>
            <a:chExt cx="1528381" cy="86866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892412-B543-DAF0-7FBD-3EF6ED0D3601}"/>
                </a:ext>
              </a:extLst>
            </p:cNvPr>
            <p:cNvSpPr/>
            <p:nvPr/>
          </p:nvSpPr>
          <p:spPr>
            <a:xfrm>
              <a:off x="1664590" y="1942880"/>
              <a:ext cx="922528" cy="3454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TDM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043C32-F70A-2483-5745-747A80C67D40}"/>
                </a:ext>
              </a:extLst>
            </p:cNvPr>
            <p:cNvSpPr txBox="1"/>
            <p:nvPr/>
          </p:nvSpPr>
          <p:spPr>
            <a:xfrm>
              <a:off x="1399891" y="2288320"/>
              <a:ext cx="1528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Major Roads;</a:t>
              </a:r>
            </a:p>
            <a:p>
              <a:pPr algn="ctr"/>
              <a:r>
                <a:rPr lang="en-US" sz="1400" dirty="0"/>
                <a:t>Skeleton network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73557E-5C49-B69F-32BE-AAEA9AB43250}"/>
              </a:ext>
            </a:extLst>
          </p:cNvPr>
          <p:cNvGrpSpPr/>
          <p:nvPr/>
        </p:nvGrpSpPr>
        <p:grpSpPr>
          <a:xfrm>
            <a:off x="1890210" y="1742389"/>
            <a:ext cx="4600138" cy="2735072"/>
            <a:chOff x="1721313" y="1463783"/>
            <a:chExt cx="4600138" cy="273507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136739D-DA2D-EE00-6DA5-8863B184B549}"/>
                </a:ext>
              </a:extLst>
            </p:cNvPr>
            <p:cNvGrpSpPr/>
            <p:nvPr/>
          </p:nvGrpSpPr>
          <p:grpSpPr>
            <a:xfrm>
              <a:off x="4512971" y="1463783"/>
              <a:ext cx="1808480" cy="2735072"/>
              <a:chOff x="5458651" y="1836928"/>
              <a:chExt cx="1808480" cy="2735072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38E425D2-2A38-DCC7-946C-BA6A4FB76A1C}"/>
                  </a:ext>
                </a:extLst>
              </p:cNvPr>
              <p:cNvSpPr/>
              <p:nvPr/>
            </p:nvSpPr>
            <p:spPr>
              <a:xfrm>
                <a:off x="5667947" y="2275840"/>
                <a:ext cx="922528" cy="34544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KDOT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B270592C-B95F-248D-61E2-7081614C5996}"/>
                  </a:ext>
                </a:extLst>
              </p:cNvPr>
              <p:cNvSpPr/>
              <p:nvPr/>
            </p:nvSpPr>
            <p:spPr>
              <a:xfrm>
                <a:off x="5667947" y="2728976"/>
                <a:ext cx="1432560" cy="34544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City of MHK</a:t>
                </a: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CBF792A0-7546-E024-544E-652B8C0853C1}"/>
                  </a:ext>
                </a:extLst>
              </p:cNvPr>
              <p:cNvSpPr/>
              <p:nvPr/>
            </p:nvSpPr>
            <p:spPr>
              <a:xfrm>
                <a:off x="5667947" y="3182112"/>
                <a:ext cx="1148080" cy="34544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City of JC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D5325099-B603-2590-F3EF-B08D24967D2D}"/>
                  </a:ext>
                </a:extLst>
              </p:cNvPr>
              <p:cNvSpPr/>
              <p:nvPr/>
            </p:nvSpPr>
            <p:spPr>
              <a:xfrm>
                <a:off x="5667947" y="3635248"/>
                <a:ext cx="1229360" cy="34544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RL County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348A4C50-AA2C-E722-F81D-45CE24831033}"/>
                  </a:ext>
                </a:extLst>
              </p:cNvPr>
              <p:cNvSpPr/>
              <p:nvPr/>
            </p:nvSpPr>
            <p:spPr>
              <a:xfrm>
                <a:off x="5657787" y="4069588"/>
                <a:ext cx="1229360" cy="34544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PT County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285B4ED-72E2-9613-FC6E-EBD60DC140FE}"/>
                  </a:ext>
                </a:extLst>
              </p:cNvPr>
              <p:cNvSpPr txBox="1"/>
              <p:nvPr/>
            </p:nvSpPr>
            <p:spPr>
              <a:xfrm>
                <a:off x="5779707" y="1838522"/>
                <a:ext cx="12293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Tube Counts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20756D0-B555-3012-A61F-0CA1B5B90635}"/>
                  </a:ext>
                </a:extLst>
              </p:cNvPr>
              <p:cNvSpPr/>
              <p:nvPr/>
            </p:nvSpPr>
            <p:spPr>
              <a:xfrm>
                <a:off x="5458651" y="1836928"/>
                <a:ext cx="1808480" cy="2735072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8430E9B-D8DA-C796-0082-86B7D9CCCF62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H="1" flipV="1">
              <a:off x="1721313" y="1849336"/>
              <a:ext cx="2791658" cy="4154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E648BEA-DC35-8D00-DB37-73856544A21C}"/>
                </a:ext>
              </a:extLst>
            </p:cNvPr>
            <p:cNvSpPr txBox="1"/>
            <p:nvPr/>
          </p:nvSpPr>
          <p:spPr>
            <a:xfrm>
              <a:off x="2799896" y="1909094"/>
              <a:ext cx="63449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Verify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5273876-FF5F-BDD7-B948-9902B6FD75D2}"/>
              </a:ext>
            </a:extLst>
          </p:cNvPr>
          <p:cNvSpPr txBox="1"/>
          <p:nvPr/>
        </p:nvSpPr>
        <p:spPr>
          <a:xfrm>
            <a:off x="10537807" y="3514689"/>
            <a:ext cx="1426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Assign ADT to remaining roads</a:t>
            </a:r>
          </a:p>
          <a:p>
            <a:r>
              <a:rPr lang="en-US" sz="1400" dirty="0"/>
              <a:t>(4,439 segments)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823FAF-2D0D-0393-8852-96DC81A59AB2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10009322" y="3776299"/>
            <a:ext cx="528485" cy="1077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7BF9D78-347F-05C7-E6C7-23CE61ABD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46" y="2953345"/>
            <a:ext cx="3657917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3673C1-E2D1-4503-8B66-289AEA5E57B3}"/>
              </a:ext>
            </a:extLst>
          </p:cNvPr>
          <p:cNvSpPr txBox="1">
            <a:spLocks/>
          </p:cNvSpPr>
          <p:nvPr/>
        </p:nvSpPr>
        <p:spPr>
          <a:xfrm>
            <a:off x="134112" y="1342074"/>
            <a:ext cx="7729728" cy="449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badi" panose="020B0604020104020204" pitchFamily="34" charset="0"/>
              </a:rPr>
              <a:t>2. Calculate VMT from ADT for all Road Segments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D7AA03-B20F-4E86-8E93-142E9FA7EFB5}"/>
              </a:ext>
            </a:extLst>
          </p:cNvPr>
          <p:cNvSpPr/>
          <p:nvPr/>
        </p:nvSpPr>
        <p:spPr>
          <a:xfrm>
            <a:off x="7652005" y="3441396"/>
            <a:ext cx="3156204" cy="591801"/>
          </a:xfrm>
          <a:prstGeom prst="roundRect">
            <a:avLst/>
          </a:prstGeom>
          <a:solidFill>
            <a:srgbClr val="FBB0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69EB65-BE83-4909-9753-FB44712E2085}"/>
              </a:ext>
            </a:extLst>
          </p:cNvPr>
          <p:cNvGrpSpPr/>
          <p:nvPr/>
        </p:nvGrpSpPr>
        <p:grpSpPr>
          <a:xfrm>
            <a:off x="1887805" y="1737130"/>
            <a:ext cx="8847328" cy="707886"/>
            <a:chOff x="711200" y="2033278"/>
            <a:chExt cx="8847328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0B1A59-07D6-411D-9164-1AB0DB0E6CB4}"/>
                </a:ext>
              </a:extLst>
            </p:cNvPr>
            <p:cNvSpPr txBox="1"/>
            <p:nvPr/>
          </p:nvSpPr>
          <p:spPr>
            <a:xfrm>
              <a:off x="711200" y="2033278"/>
              <a:ext cx="8847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(</a:t>
              </a:r>
              <a:r>
                <a:rPr lang="en-US" sz="2800" dirty="0"/>
                <a:t>Road Length (</a:t>
              </a:r>
              <a:r>
                <a:rPr lang="en-US" sz="2800" dirty="0" err="1"/>
                <a:t>ft</a:t>
              </a:r>
              <a:r>
                <a:rPr lang="en-US" sz="2800" dirty="0"/>
                <a:t>)       5280</a:t>
              </a:r>
              <a:r>
                <a:rPr lang="en-US" sz="4000" dirty="0"/>
                <a:t>)</a:t>
              </a:r>
              <a:r>
                <a:rPr lang="en-US" sz="2800" dirty="0"/>
                <a:t>      ADT  =  </a:t>
              </a:r>
              <a:r>
                <a:rPr lang="en-US" sz="4000" b="1" dirty="0"/>
                <a:t>Daily VMT</a:t>
              </a:r>
            </a:p>
          </p:txBody>
        </p:sp>
        <p:sp>
          <p:nvSpPr>
            <p:cNvPr id="8" name="Division Sign 7">
              <a:extLst>
                <a:ext uri="{FF2B5EF4-FFF2-40B4-BE49-F238E27FC236}">
                  <a16:creationId xmlns:a16="http://schemas.microsoft.com/office/drawing/2014/main" id="{2C4CD2BC-7556-4791-8720-1C256B21C992}"/>
                </a:ext>
              </a:extLst>
            </p:cNvPr>
            <p:cNvSpPr/>
            <p:nvPr/>
          </p:nvSpPr>
          <p:spPr>
            <a:xfrm>
              <a:off x="3466592" y="2332736"/>
              <a:ext cx="353568" cy="260096"/>
            </a:xfrm>
            <a:prstGeom prst="mathDivid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A452FEB7-3E46-4EAF-B040-677E322E6A74}"/>
                </a:ext>
              </a:extLst>
            </p:cNvPr>
            <p:cNvSpPr/>
            <p:nvPr/>
          </p:nvSpPr>
          <p:spPr>
            <a:xfrm>
              <a:off x="5004816" y="2332736"/>
              <a:ext cx="260096" cy="240792"/>
            </a:xfrm>
            <a:prstGeom prst="mathMultiply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591ECFBC-B761-4E28-BACA-37479A2498CD}"/>
              </a:ext>
            </a:extLst>
          </p:cNvPr>
          <p:cNvSpPr/>
          <p:nvPr/>
        </p:nvSpPr>
        <p:spPr>
          <a:xfrm>
            <a:off x="9100059" y="2405210"/>
            <a:ext cx="260096" cy="240792"/>
          </a:xfrm>
          <a:prstGeom prst="mathMultiply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BDDBE-AEB0-4D9F-BA43-C7C37DAE0B76}"/>
              </a:ext>
            </a:extLst>
          </p:cNvPr>
          <p:cNvSpPr txBox="1"/>
          <p:nvPr/>
        </p:nvSpPr>
        <p:spPr>
          <a:xfrm>
            <a:off x="8959851" y="2642432"/>
            <a:ext cx="54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365</a:t>
            </a:r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id="{0ECE700D-0937-47C2-AA58-1DB1D9B46B4E}"/>
              </a:ext>
            </a:extLst>
          </p:cNvPr>
          <p:cNvSpPr/>
          <p:nvPr/>
        </p:nvSpPr>
        <p:spPr>
          <a:xfrm>
            <a:off x="9045195" y="3026805"/>
            <a:ext cx="369824" cy="239931"/>
          </a:xfrm>
          <a:prstGeom prst="mathEqual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3D9F8E-686C-4CF5-89F8-47B4685C3DB3}"/>
              </a:ext>
            </a:extLst>
          </p:cNvPr>
          <p:cNvSpPr txBox="1"/>
          <p:nvPr/>
        </p:nvSpPr>
        <p:spPr>
          <a:xfrm>
            <a:off x="7693719" y="3377620"/>
            <a:ext cx="3156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Annual VMT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A30B90-CD03-4A4F-833A-29736AC1FD88}"/>
              </a:ext>
            </a:extLst>
          </p:cNvPr>
          <p:cNvSpPr txBox="1"/>
          <p:nvPr/>
        </p:nvSpPr>
        <p:spPr>
          <a:xfrm>
            <a:off x="3944112" y="4229568"/>
            <a:ext cx="7839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/>
              <a:t>2016 VMT:  </a:t>
            </a:r>
            <a:r>
              <a:rPr lang="en-US" sz="4400" b="1" dirty="0"/>
              <a:t>744,949,486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81E308-9B86-EFEE-ABD0-66CD2F83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85" y="107129"/>
            <a:ext cx="5423030" cy="558516"/>
          </a:xfrm>
        </p:spPr>
        <p:txBody>
          <a:bodyPr>
            <a:normAutofit fontScale="90000"/>
          </a:bodyPr>
          <a:lstStyle/>
          <a:p>
            <a:r>
              <a:rPr lang="en-US" dirty="0"/>
              <a:t>Appendix 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9F8FBB1-2D6B-4C93-7B1F-0F431A00F5D9}"/>
              </a:ext>
            </a:extLst>
          </p:cNvPr>
          <p:cNvSpPr txBox="1">
            <a:spLocks/>
          </p:cNvSpPr>
          <p:nvPr/>
        </p:nvSpPr>
        <p:spPr bwMode="black">
          <a:xfrm>
            <a:off x="93991" y="934819"/>
            <a:ext cx="4089772" cy="375172"/>
          </a:xfrm>
          <a:prstGeom prst="rect">
            <a:avLst/>
          </a:prstGeom>
          <a:solidFill>
            <a:srgbClr val="FBB04C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Calculating VMT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44E38A-2200-8FB7-E32F-07A322292F47}"/>
              </a:ext>
            </a:extLst>
          </p:cNvPr>
          <p:cNvSpPr txBox="1"/>
          <p:nvPr/>
        </p:nvSpPr>
        <p:spPr>
          <a:xfrm>
            <a:off x="3960369" y="5377705"/>
            <a:ext cx="7839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/>
              <a:t>2024 VMT:  </a:t>
            </a:r>
            <a:r>
              <a:rPr lang="en-US" sz="4400" b="1" dirty="0"/>
              <a:t>722,968,905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580989-FDF5-BC6A-CAD9-64B52B5B381F}"/>
              </a:ext>
            </a:extLst>
          </p:cNvPr>
          <p:cNvCxnSpPr>
            <a:cxnSpLocks/>
          </p:cNvCxnSpPr>
          <p:nvPr/>
        </p:nvCxnSpPr>
        <p:spPr>
          <a:xfrm>
            <a:off x="6486907" y="4943475"/>
            <a:ext cx="0" cy="4342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6A96925-D93D-4236-C59A-3E7C03BDE549}"/>
              </a:ext>
            </a:extLst>
          </p:cNvPr>
          <p:cNvSpPr txBox="1">
            <a:spLocks/>
          </p:cNvSpPr>
          <p:nvPr/>
        </p:nvSpPr>
        <p:spPr>
          <a:xfrm>
            <a:off x="484686" y="6003612"/>
            <a:ext cx="4584589" cy="449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Abadi" panose="020B0604020104020204" pitchFamily="34" charset="0"/>
              </a:rPr>
              <a:t>Annual % change based on KDOT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11A28-872C-3500-F35A-618F21B47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80" y="3080512"/>
            <a:ext cx="4814399" cy="222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2D6C1-B67C-2141-DAAA-80E6C954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76294"/>
            <a:ext cx="7729728" cy="629492"/>
          </a:xfrm>
        </p:spPr>
        <p:txBody>
          <a:bodyPr>
            <a:normAutofit fontScale="90000"/>
          </a:bodyPr>
          <a:lstStyle/>
          <a:p>
            <a:r>
              <a:rPr lang="en-US" dirty="0"/>
              <a:t>How is crash data reported and used?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4A0A12-8477-A781-0F5E-1EC2FAFE7CC7}"/>
              </a:ext>
            </a:extLst>
          </p:cNvPr>
          <p:cNvSpPr/>
          <p:nvPr/>
        </p:nvSpPr>
        <p:spPr>
          <a:xfrm>
            <a:off x="3198411" y="2983315"/>
            <a:ext cx="1469058" cy="531678"/>
          </a:xfrm>
          <a:prstGeom prst="rect">
            <a:avLst/>
          </a:prstGeom>
          <a:solidFill>
            <a:srgbClr val="D25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FHMPO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90700-313C-76AD-2851-A56BA1F2474C}"/>
              </a:ext>
            </a:extLst>
          </p:cNvPr>
          <p:cNvSpPr/>
          <p:nvPr/>
        </p:nvSpPr>
        <p:spPr>
          <a:xfrm>
            <a:off x="6109149" y="2983315"/>
            <a:ext cx="1469058" cy="531678"/>
          </a:xfrm>
          <a:prstGeom prst="rect">
            <a:avLst/>
          </a:prstGeom>
          <a:noFill/>
          <a:ln>
            <a:solidFill>
              <a:srgbClr val="D25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D25728"/>
                </a:solidFill>
              </a:rPr>
              <a:t>KDOT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F3A30-F9C0-CBF4-6FB9-E63857CD852F}"/>
              </a:ext>
            </a:extLst>
          </p:cNvPr>
          <p:cNvSpPr/>
          <p:nvPr/>
        </p:nvSpPr>
        <p:spPr>
          <a:xfrm>
            <a:off x="9400190" y="2983315"/>
            <a:ext cx="1469058" cy="531678"/>
          </a:xfrm>
          <a:prstGeom prst="rect">
            <a:avLst/>
          </a:prstGeom>
          <a:noFill/>
          <a:ln>
            <a:solidFill>
              <a:srgbClr val="D25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D25728"/>
                </a:solidFill>
              </a:rPr>
              <a:t>FHWA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93FFACB-2773-4390-7A62-834F754A4ABB}"/>
              </a:ext>
            </a:extLst>
          </p:cNvPr>
          <p:cNvCxnSpPr>
            <a:cxnSpLocks/>
            <a:stCxn id="5" idx="0"/>
            <a:endCxn id="4" idx="0"/>
          </p:cNvCxnSpPr>
          <p:nvPr/>
        </p:nvCxnSpPr>
        <p:spPr>
          <a:xfrm rot="16200000" flipV="1">
            <a:off x="5388309" y="1527946"/>
            <a:ext cx="12700" cy="2910738"/>
          </a:xfrm>
          <a:prstGeom prst="bentConnector3">
            <a:avLst>
              <a:gd name="adj1" fmla="val 1800000"/>
            </a:avLst>
          </a:prstGeom>
          <a:ln w="12700">
            <a:solidFill>
              <a:srgbClr val="0000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24991D2B-F7DA-1A4E-1E70-88CED8A990CF}"/>
              </a:ext>
            </a:extLst>
          </p:cNvPr>
          <p:cNvCxnSpPr>
            <a:cxnSpLocks/>
            <a:stCxn id="4" idx="2"/>
            <a:endCxn id="5" idx="2"/>
          </p:cNvCxnSpPr>
          <p:nvPr/>
        </p:nvCxnSpPr>
        <p:spPr>
          <a:xfrm rot="16200000" flipH="1">
            <a:off x="5388309" y="2059624"/>
            <a:ext cx="12700" cy="2910738"/>
          </a:xfrm>
          <a:prstGeom prst="bentConnector3">
            <a:avLst>
              <a:gd name="adj1" fmla="val 180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6AD9193-EDDC-238F-F485-21566CBD1865}"/>
              </a:ext>
            </a:extLst>
          </p:cNvPr>
          <p:cNvSpPr txBox="1"/>
          <p:nvPr/>
        </p:nvSpPr>
        <p:spPr>
          <a:xfrm>
            <a:off x="4774767" y="2549737"/>
            <a:ext cx="123978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Provides statewide raw crash data to: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03BE1-73C6-28D9-B0B3-E1A26F49FC1D}"/>
              </a:ext>
            </a:extLst>
          </p:cNvPr>
          <p:cNvSpPr txBox="1"/>
          <p:nvPr/>
        </p:nvSpPr>
        <p:spPr>
          <a:xfrm>
            <a:off x="4627340" y="3593526"/>
            <a:ext cx="153463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Filters data for MPO area, reports targets to: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1FCFCF-CAC3-4576-F2E5-14DD210286AA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7578207" y="3249154"/>
            <a:ext cx="182198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6B07CD1-FE49-FA0D-945F-CCFD6F34FD54}"/>
              </a:ext>
            </a:extLst>
          </p:cNvPr>
          <p:cNvSpPr txBox="1"/>
          <p:nvPr/>
        </p:nvSpPr>
        <p:spPr>
          <a:xfrm>
            <a:off x="7859383" y="2983315"/>
            <a:ext cx="1259629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Sets own statewide targets, reports targets to: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A0FE81-481F-EC20-492D-FC61160C78FB}"/>
              </a:ext>
            </a:extLst>
          </p:cNvPr>
          <p:cNvSpPr txBox="1"/>
          <p:nvPr/>
        </p:nvSpPr>
        <p:spPr>
          <a:xfrm>
            <a:off x="8962450" y="4636601"/>
            <a:ext cx="2344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If statewide targets are not met (or significant progress reached), FHWA requires the state to 1) set aside a portion of obligated funds ONLY for highway safety projects and 2) submit annual action plan for reaching targets.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1564AE-BA80-1160-780D-087CACC76D11}"/>
              </a:ext>
            </a:extLst>
          </p:cNvPr>
          <p:cNvCxnSpPr>
            <a:cxnSpLocks/>
          </p:cNvCxnSpPr>
          <p:nvPr/>
        </p:nvCxnSpPr>
        <p:spPr>
          <a:xfrm>
            <a:off x="762078" y="2121854"/>
            <a:ext cx="1018064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8232B99-F08A-894E-89C2-568CB6F2E1EF}"/>
              </a:ext>
            </a:extLst>
          </p:cNvPr>
          <p:cNvSpPr txBox="1"/>
          <p:nvPr/>
        </p:nvSpPr>
        <p:spPr>
          <a:xfrm>
            <a:off x="1889273" y="1730827"/>
            <a:ext cx="17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Local/Regional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C7AEF1-5443-AF60-1D27-F63521221BE0}"/>
              </a:ext>
            </a:extLst>
          </p:cNvPr>
          <p:cNvSpPr txBox="1"/>
          <p:nvPr/>
        </p:nvSpPr>
        <p:spPr>
          <a:xfrm>
            <a:off x="5986535" y="1734443"/>
            <a:ext cx="17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E01D55-8382-B643-F6DB-61B6D4ED0411}"/>
              </a:ext>
            </a:extLst>
          </p:cNvPr>
          <p:cNvSpPr txBox="1"/>
          <p:nvPr/>
        </p:nvSpPr>
        <p:spPr>
          <a:xfrm>
            <a:off x="9277576" y="1730827"/>
            <a:ext cx="17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Federal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CEB1080-F75A-C55C-ACF4-8FCC36176BCF}"/>
              </a:ext>
            </a:extLst>
          </p:cNvPr>
          <p:cNvSpPr/>
          <p:nvPr/>
        </p:nvSpPr>
        <p:spPr>
          <a:xfrm>
            <a:off x="762078" y="2983315"/>
            <a:ext cx="1469058" cy="531678"/>
          </a:xfrm>
          <a:prstGeom prst="rect">
            <a:avLst/>
          </a:prstGeom>
          <a:noFill/>
          <a:ln>
            <a:solidFill>
              <a:srgbClr val="D25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D25728"/>
                </a:solidFill>
              </a:rPr>
              <a:t>Local Jurisdictions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5F50D4-3597-1BDA-E85C-44E405512439}"/>
              </a:ext>
            </a:extLst>
          </p:cNvPr>
          <p:cNvSpPr txBox="1"/>
          <p:nvPr/>
        </p:nvSpPr>
        <p:spPr>
          <a:xfrm>
            <a:off x="1775703" y="4100514"/>
            <a:ext cx="19177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5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456D67-F1E2-1DA2-A54A-6701EF782F5C}"/>
              </a:ext>
            </a:extLst>
          </p:cNvPr>
          <p:cNvSpPr txBox="1"/>
          <p:nvPr/>
        </p:nvSpPr>
        <p:spPr>
          <a:xfrm>
            <a:off x="603435" y="4636601"/>
            <a:ext cx="2344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jurisdictions can use FHMPO’s crash data to identify problem areas and plan future safety projects.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558A80C-D0CD-5FC4-57BA-CE98D7430418}"/>
              </a:ext>
            </a:extLst>
          </p:cNvPr>
          <p:cNvCxnSpPr>
            <a:stCxn id="4" idx="1"/>
            <a:endCxn id="38" idx="3"/>
          </p:cNvCxnSpPr>
          <p:nvPr/>
        </p:nvCxnSpPr>
        <p:spPr>
          <a:xfrm flipH="1">
            <a:off x="2231136" y="3249154"/>
            <a:ext cx="96727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5E678C7-33E7-8D9B-4B0C-3A07968A23C4}"/>
              </a:ext>
            </a:extLst>
          </p:cNvPr>
          <p:cNvSpPr txBox="1"/>
          <p:nvPr/>
        </p:nvSpPr>
        <p:spPr>
          <a:xfrm>
            <a:off x="2423185" y="3111314"/>
            <a:ext cx="62281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Reports to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09B9DF4-3455-5E79-4C5E-A56445D52F65}"/>
              </a:ext>
            </a:extLst>
          </p:cNvPr>
          <p:cNvSpPr txBox="1"/>
          <p:nvPr/>
        </p:nvSpPr>
        <p:spPr>
          <a:xfrm>
            <a:off x="5986535" y="4636601"/>
            <a:ext cx="25018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FHMPO reports targets and metrics to KDOT.  KDOT then includes these targets and metrics in the state’s report to FHWA.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F47014-0941-DFD4-5B48-0F17CCB01B8A}"/>
              </a:ext>
            </a:extLst>
          </p:cNvPr>
          <p:cNvSpPr txBox="1"/>
          <p:nvPr/>
        </p:nvSpPr>
        <p:spPr>
          <a:xfrm>
            <a:off x="3294985" y="4636601"/>
            <a:ext cx="2344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FHMPO evaluates safety data, sets regional targets, and reports data to member jurisdictions and KDOT.</a:t>
            </a:r>
          </a:p>
        </p:txBody>
      </p:sp>
    </p:spTree>
    <p:extLst>
      <p:ext uri="{BB962C8B-B14F-4D97-AF65-F5344CB8AC3E}">
        <p14:creationId xmlns:p14="http://schemas.microsoft.com/office/powerpoint/2010/main" val="399841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DBCBD85-C828-55A3-23A1-0C71D16F0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9627" y="4262955"/>
            <a:ext cx="2858600" cy="2472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4267BD-5EB6-E94F-7BA5-111B9FC6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70" y="4328751"/>
            <a:ext cx="2847564" cy="24067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A79441-9643-A7EB-A3E0-2CF751B06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1840" y="1495299"/>
            <a:ext cx="2480451" cy="20382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684BF9-ED99-27E8-D89F-E3891EC01231}"/>
              </a:ext>
            </a:extLst>
          </p:cNvPr>
          <p:cNvSpPr txBox="1">
            <a:spLocks/>
          </p:cNvSpPr>
          <p:nvPr/>
        </p:nvSpPr>
        <p:spPr bwMode="black">
          <a:xfrm>
            <a:off x="0" y="-19608"/>
            <a:ext cx="12191999" cy="797858"/>
          </a:xfrm>
          <a:prstGeom prst="rect">
            <a:avLst/>
          </a:prstGeom>
          <a:solidFill>
            <a:srgbClr val="D25728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Safety performance measures: </a:t>
            </a: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Summary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8E214B-3EF5-64FC-5D06-C2B125D72E4D}"/>
              </a:ext>
            </a:extLst>
          </p:cNvPr>
          <p:cNvCxnSpPr>
            <a:cxnSpLocks/>
          </p:cNvCxnSpPr>
          <p:nvPr/>
        </p:nvCxnSpPr>
        <p:spPr>
          <a:xfrm>
            <a:off x="1141353" y="3653767"/>
            <a:ext cx="753648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519DAC-FEBB-7611-79ED-20010A633F62}"/>
              </a:ext>
            </a:extLst>
          </p:cNvPr>
          <p:cNvCxnSpPr>
            <a:cxnSpLocks/>
          </p:cNvCxnSpPr>
          <p:nvPr/>
        </p:nvCxnSpPr>
        <p:spPr>
          <a:xfrm flipV="1">
            <a:off x="4454366" y="936451"/>
            <a:ext cx="0" cy="557804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7748CC-8375-594C-51A8-77A9B1B1B3BC}"/>
              </a:ext>
            </a:extLst>
          </p:cNvPr>
          <p:cNvCxnSpPr>
            <a:cxnSpLocks/>
          </p:cNvCxnSpPr>
          <p:nvPr/>
        </p:nvCxnSpPr>
        <p:spPr>
          <a:xfrm flipV="1">
            <a:off x="8677834" y="864744"/>
            <a:ext cx="0" cy="557804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22546B-C96F-387F-85D1-F2F5B577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60" y="770144"/>
            <a:ext cx="3562038" cy="554925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PM1: Vehicle fatalities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BAD7AA-2CAE-8DD4-F2A3-1CE82D85D8F7}"/>
              </a:ext>
            </a:extLst>
          </p:cNvPr>
          <p:cNvSpPr txBox="1">
            <a:spLocks/>
          </p:cNvSpPr>
          <p:nvPr/>
        </p:nvSpPr>
        <p:spPr bwMode="black">
          <a:xfrm>
            <a:off x="4576766" y="784569"/>
            <a:ext cx="3562038" cy="554925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2"/>
                </a:solidFill>
              </a:rPr>
              <a:t>PM2: Vehicle fatalities/100m VMT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4D0239-A046-14BF-A0CF-706891328F11}"/>
              </a:ext>
            </a:extLst>
          </p:cNvPr>
          <p:cNvSpPr txBox="1">
            <a:spLocks/>
          </p:cNvSpPr>
          <p:nvPr/>
        </p:nvSpPr>
        <p:spPr bwMode="black">
          <a:xfrm>
            <a:off x="691744" y="3696738"/>
            <a:ext cx="3562038" cy="554925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2"/>
                </a:solidFill>
              </a:rPr>
              <a:t>PM3: # serious injuries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3A63F4-3E1B-DC95-DF7C-26237454F97E}"/>
              </a:ext>
            </a:extLst>
          </p:cNvPr>
          <p:cNvSpPr txBox="1">
            <a:spLocks/>
          </p:cNvSpPr>
          <p:nvPr/>
        </p:nvSpPr>
        <p:spPr bwMode="black">
          <a:xfrm>
            <a:off x="4454366" y="3696738"/>
            <a:ext cx="3562038" cy="554925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2"/>
                </a:solidFill>
              </a:rPr>
              <a:t>PM4: serious injuries/100M VMT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30FE70-A5D6-99BC-DF3A-FD6E5728F792}"/>
              </a:ext>
            </a:extLst>
          </p:cNvPr>
          <p:cNvSpPr txBox="1">
            <a:spLocks/>
          </p:cNvSpPr>
          <p:nvPr/>
        </p:nvSpPr>
        <p:spPr bwMode="black">
          <a:xfrm>
            <a:off x="8505752" y="2056141"/>
            <a:ext cx="3562038" cy="554925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2"/>
                </a:solidFill>
              </a:rPr>
              <a:t>PM5: # non-motorized fatal + SI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714C26-4C41-8ADD-203C-E75E3A823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353" y="1479780"/>
            <a:ext cx="2561564" cy="2080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3DB0AC-A811-4EE7-2566-EBF03250F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8418" y="2783584"/>
            <a:ext cx="2935729" cy="23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2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 and numbers&#10;&#10;AI-generated content may be incorrect.">
            <a:extLst>
              <a:ext uri="{FF2B5EF4-FFF2-40B4-BE49-F238E27FC236}">
                <a16:creationId xmlns:a16="http://schemas.microsoft.com/office/drawing/2014/main" id="{4AA26109-8B6F-FCC3-1C4C-19CF26895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95" y="1705044"/>
            <a:ext cx="5450431" cy="2696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30920-A0B5-939B-06AC-3E0C3858D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13" y="1173204"/>
            <a:ext cx="2991295" cy="4249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CAD65-3329-4635-B5DF-D8204B6C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74" y="117046"/>
            <a:ext cx="6402334" cy="554925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Target    :  </a:t>
            </a:r>
            <a:r>
              <a:rPr lang="en-US" b="1" dirty="0">
                <a:solidFill>
                  <a:schemeClr val="tx1"/>
                </a:solidFill>
              </a:rPr>
              <a:t>#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of</a:t>
            </a:r>
            <a:r>
              <a:rPr lang="en-US" dirty="0">
                <a:solidFill>
                  <a:schemeClr val="tx1"/>
                </a:solidFill>
              </a:rPr>
              <a:t> Vehicle Fatalities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2A0AE6-F439-4B54-B26F-9234DFC7CB26}"/>
              </a:ext>
            </a:extLst>
          </p:cNvPr>
          <p:cNvSpPr/>
          <p:nvPr/>
        </p:nvSpPr>
        <p:spPr>
          <a:xfrm>
            <a:off x="1631743" y="193340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5766DE-0885-272D-36D0-5FCB6FE7A748}"/>
              </a:ext>
            </a:extLst>
          </p:cNvPr>
          <p:cNvSpPr/>
          <p:nvPr/>
        </p:nvSpPr>
        <p:spPr>
          <a:xfrm>
            <a:off x="968416" y="4780580"/>
            <a:ext cx="2986468" cy="64232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7271D52-63DD-20DD-7986-AE890EBF6E44}"/>
              </a:ext>
            </a:extLst>
          </p:cNvPr>
          <p:cNvSpPr/>
          <p:nvPr/>
        </p:nvSpPr>
        <p:spPr>
          <a:xfrm>
            <a:off x="2568742" y="4587788"/>
            <a:ext cx="1386142" cy="1927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744FE3-A0B1-867E-0C5D-9D9C6613A510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3954884" y="4684184"/>
            <a:ext cx="41859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13B1503-84DB-5A40-737B-32E3ED2DF17D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 flipH="1" flipV="1">
            <a:off x="5429395" y="-35598"/>
            <a:ext cx="2490758" cy="8426248"/>
          </a:xfrm>
          <a:prstGeom prst="bentConnector4">
            <a:avLst>
              <a:gd name="adj1" fmla="val -9178"/>
              <a:gd name="adj2" fmla="val 106980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amond 7">
            <a:extLst>
              <a:ext uri="{FF2B5EF4-FFF2-40B4-BE49-F238E27FC236}">
                <a16:creationId xmlns:a16="http://schemas.microsoft.com/office/drawing/2014/main" id="{85238906-B441-7728-AB20-FD93AE0D23E0}"/>
              </a:ext>
            </a:extLst>
          </p:cNvPr>
          <p:cNvSpPr/>
          <p:nvPr/>
        </p:nvSpPr>
        <p:spPr>
          <a:xfrm>
            <a:off x="10490447" y="2872223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297B4FA8-AE30-DB68-094A-458B8E5CEAE3}"/>
              </a:ext>
            </a:extLst>
          </p:cNvPr>
          <p:cNvSpPr/>
          <p:nvPr/>
        </p:nvSpPr>
        <p:spPr>
          <a:xfrm>
            <a:off x="10755042" y="2872223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C32D84-8783-A22C-F1D4-D0F41FD0C0A3}"/>
              </a:ext>
            </a:extLst>
          </p:cNvPr>
          <p:cNvSpPr txBox="1"/>
          <p:nvPr/>
        </p:nvSpPr>
        <p:spPr>
          <a:xfrm>
            <a:off x="4210279" y="4918274"/>
            <a:ext cx="11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Off Target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CA0CCB-B151-3924-FAE9-0C30ABE77F7E}"/>
              </a:ext>
            </a:extLst>
          </p:cNvPr>
          <p:cNvSpPr/>
          <p:nvPr/>
        </p:nvSpPr>
        <p:spPr>
          <a:xfrm>
            <a:off x="4498337" y="4439778"/>
            <a:ext cx="472601" cy="4641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5DD3F9-DF80-6F32-BD26-CA80810A26AE}"/>
              </a:ext>
            </a:extLst>
          </p:cNvPr>
          <p:cNvSpPr txBox="1"/>
          <p:nvPr/>
        </p:nvSpPr>
        <p:spPr>
          <a:xfrm>
            <a:off x="4497440" y="4401165"/>
            <a:ext cx="472600" cy="418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14965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8C01F1-8B37-BA32-E07E-5BBD18257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61" y="1318260"/>
            <a:ext cx="4595813" cy="4000500"/>
          </a:xfrm>
          <a:prstGeom prst="rect">
            <a:avLst/>
          </a:prstGeom>
        </p:spPr>
      </p:pic>
      <p:pic>
        <p:nvPicPr>
          <p:cNvPr id="21" name="Picture 20" descr="A graph with blue and orange lines and numbers&#10;&#10;AI-generated content may be incorrect.">
            <a:extLst>
              <a:ext uri="{FF2B5EF4-FFF2-40B4-BE49-F238E27FC236}">
                <a16:creationId xmlns:a16="http://schemas.microsoft.com/office/drawing/2014/main" id="{865EBD43-DA1F-575F-9AF2-14A37DC7C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1" y="1405392"/>
            <a:ext cx="5419951" cy="2696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CAD65-3329-4635-B5DF-D8204B6C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79" y="111188"/>
            <a:ext cx="9082568" cy="554925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Target    :  Rate </a:t>
            </a:r>
            <a:r>
              <a:rPr lang="en-US" sz="2000" dirty="0">
                <a:solidFill>
                  <a:schemeClr val="tx1"/>
                </a:solidFill>
              </a:rPr>
              <a:t>of</a:t>
            </a:r>
            <a:r>
              <a:rPr lang="en-US" dirty="0">
                <a:solidFill>
                  <a:schemeClr val="tx1"/>
                </a:solidFill>
              </a:rPr>
              <a:t> Vehicle Fatalities p. 100m VMT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2A0AE6-F439-4B54-B26F-9234DFC7CB26}"/>
              </a:ext>
            </a:extLst>
          </p:cNvPr>
          <p:cNvSpPr/>
          <p:nvPr/>
        </p:nvSpPr>
        <p:spPr>
          <a:xfrm>
            <a:off x="1609628" y="187482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5F3AEF-4E29-47AE-886B-33AFA87E5A5E}"/>
              </a:ext>
            </a:extLst>
          </p:cNvPr>
          <p:cNvSpPr txBox="1"/>
          <p:nvPr/>
        </p:nvSpPr>
        <p:spPr>
          <a:xfrm>
            <a:off x="53099" y="6506066"/>
            <a:ext cx="8847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 VMT details found in Appendix A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1480202-8653-D38F-694E-83626871DB9F}"/>
              </a:ext>
            </a:extLst>
          </p:cNvPr>
          <p:cNvSpPr/>
          <p:nvPr/>
        </p:nvSpPr>
        <p:spPr>
          <a:xfrm>
            <a:off x="626259" y="4728859"/>
            <a:ext cx="4607317" cy="58990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640D8D-C29A-C76C-9FC0-96BE9481D92C}"/>
              </a:ext>
            </a:extLst>
          </p:cNvPr>
          <p:cNvSpPr/>
          <p:nvPr/>
        </p:nvSpPr>
        <p:spPr>
          <a:xfrm>
            <a:off x="3800475" y="4514849"/>
            <a:ext cx="1433101" cy="2140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06DD14-E1B1-78C6-39AF-4D481ED7984B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233576" y="4621854"/>
            <a:ext cx="3433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22E5EC4B-338C-A12B-5FA9-A7D85C8CC474}"/>
              </a:ext>
            </a:extLst>
          </p:cNvPr>
          <p:cNvCxnSpPr>
            <a:cxnSpLocks/>
            <a:stCxn id="17" idx="2"/>
          </p:cNvCxnSpPr>
          <p:nvPr/>
        </p:nvCxnSpPr>
        <p:spPr>
          <a:xfrm rot="5400000" flipH="1" flipV="1">
            <a:off x="5855991" y="-237995"/>
            <a:ext cx="2630681" cy="8482829"/>
          </a:xfrm>
          <a:prstGeom prst="bentConnector4">
            <a:avLst>
              <a:gd name="adj1" fmla="val -8690"/>
              <a:gd name="adj2" fmla="val 105272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iamond 32">
            <a:extLst>
              <a:ext uri="{FF2B5EF4-FFF2-40B4-BE49-F238E27FC236}">
                <a16:creationId xmlns:a16="http://schemas.microsoft.com/office/drawing/2014/main" id="{811A79F9-51D3-BFFF-FF85-F3DA9FF33E61}"/>
              </a:ext>
            </a:extLst>
          </p:cNvPr>
          <p:cNvSpPr/>
          <p:nvPr/>
        </p:nvSpPr>
        <p:spPr>
          <a:xfrm>
            <a:off x="10909545" y="2634234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26834DCA-D648-32BA-0F7A-98B34FD4D592}"/>
              </a:ext>
            </a:extLst>
          </p:cNvPr>
          <p:cNvSpPr/>
          <p:nvPr/>
        </p:nvSpPr>
        <p:spPr>
          <a:xfrm>
            <a:off x="11160816" y="2628155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63F8D-5658-D97F-FCDC-39AD8B1D9384}"/>
              </a:ext>
            </a:extLst>
          </p:cNvPr>
          <p:cNvSpPr txBox="1"/>
          <p:nvPr/>
        </p:nvSpPr>
        <p:spPr>
          <a:xfrm>
            <a:off x="5430795" y="4858744"/>
            <a:ext cx="11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Off Target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CC898F-0A68-0EF5-1535-420B5CA5F805}"/>
              </a:ext>
            </a:extLst>
          </p:cNvPr>
          <p:cNvSpPr/>
          <p:nvPr/>
        </p:nvSpPr>
        <p:spPr>
          <a:xfrm>
            <a:off x="5718853" y="4380248"/>
            <a:ext cx="472601" cy="4641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A5879-E02A-F92B-93AC-B6E0EFD03786}"/>
              </a:ext>
            </a:extLst>
          </p:cNvPr>
          <p:cNvSpPr txBox="1"/>
          <p:nvPr/>
        </p:nvSpPr>
        <p:spPr>
          <a:xfrm>
            <a:off x="5717956" y="4341635"/>
            <a:ext cx="472600" cy="418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22553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DD24A3-5C77-1E34-4AA0-55D7D8256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77" y="1655634"/>
            <a:ext cx="2757488" cy="4000500"/>
          </a:xfrm>
          <a:prstGeom prst="rect">
            <a:avLst/>
          </a:prstGeom>
        </p:spPr>
      </p:pic>
      <p:pic>
        <p:nvPicPr>
          <p:cNvPr id="18" name="Picture 17" descr="A graph with blue and orange lines and numbers&#10;&#10;AI-generated content may be incorrect.">
            <a:extLst>
              <a:ext uri="{FF2B5EF4-FFF2-40B4-BE49-F238E27FC236}">
                <a16:creationId xmlns:a16="http://schemas.microsoft.com/office/drawing/2014/main" id="{93F18698-A0ED-1A3C-8CC2-32C8A6F3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92" y="1387220"/>
            <a:ext cx="6013557" cy="2824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CAD65-3329-4635-B5DF-D8204B6C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04" y="160669"/>
            <a:ext cx="6121389" cy="554925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Target    :  </a:t>
            </a:r>
            <a:r>
              <a:rPr lang="en-US" b="1" dirty="0">
                <a:solidFill>
                  <a:schemeClr val="tx1"/>
                </a:solidFill>
              </a:rPr>
              <a:t>#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of</a:t>
            </a:r>
            <a:r>
              <a:rPr lang="en-US" dirty="0">
                <a:solidFill>
                  <a:schemeClr val="tx1"/>
                </a:solidFill>
              </a:rPr>
              <a:t> Serious Injuries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2A0AE6-F439-4B54-B26F-9234DFC7CB26}"/>
              </a:ext>
            </a:extLst>
          </p:cNvPr>
          <p:cNvSpPr/>
          <p:nvPr/>
        </p:nvSpPr>
        <p:spPr>
          <a:xfrm>
            <a:off x="1629810" y="236963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E6E7E3-621C-EDC3-F89F-2CC0C07C1321}"/>
              </a:ext>
            </a:extLst>
          </p:cNvPr>
          <p:cNvSpPr/>
          <p:nvPr/>
        </p:nvSpPr>
        <p:spPr>
          <a:xfrm>
            <a:off x="760878" y="5071029"/>
            <a:ext cx="2758386" cy="58510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ECECA18-5AE2-BB5C-5C06-CC7511FF0D2A}"/>
              </a:ext>
            </a:extLst>
          </p:cNvPr>
          <p:cNvSpPr/>
          <p:nvPr/>
        </p:nvSpPr>
        <p:spPr>
          <a:xfrm>
            <a:off x="2211126" y="4866006"/>
            <a:ext cx="1308138" cy="2050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98F12D-3D64-B4AD-7461-DA6EA7E64344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3519264" y="4968517"/>
            <a:ext cx="5011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8F736035-53F6-5C31-EF46-A4D0EE833F0B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 flipH="1" flipV="1">
            <a:off x="4850264" y="-17294"/>
            <a:ext cx="2963234" cy="8383621"/>
          </a:xfrm>
          <a:prstGeom prst="bentConnector4">
            <a:avLst>
              <a:gd name="adj1" fmla="val -7715"/>
              <a:gd name="adj2" fmla="val 108439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amond 7">
            <a:extLst>
              <a:ext uri="{FF2B5EF4-FFF2-40B4-BE49-F238E27FC236}">
                <a16:creationId xmlns:a16="http://schemas.microsoft.com/office/drawing/2014/main" id="{9CCD9DAE-5359-4B76-D626-19AF3BB2D997}"/>
              </a:ext>
            </a:extLst>
          </p:cNvPr>
          <p:cNvSpPr/>
          <p:nvPr/>
        </p:nvSpPr>
        <p:spPr>
          <a:xfrm>
            <a:off x="10399405" y="2632976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05BA9CF8-F6A7-5FE9-6615-81626383895D}"/>
              </a:ext>
            </a:extLst>
          </p:cNvPr>
          <p:cNvSpPr/>
          <p:nvPr/>
        </p:nvSpPr>
        <p:spPr>
          <a:xfrm>
            <a:off x="10083449" y="2632976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EB67-23B0-F5F9-B907-A94EC91166CB}"/>
              </a:ext>
            </a:extLst>
          </p:cNvPr>
          <p:cNvSpPr txBox="1"/>
          <p:nvPr/>
        </p:nvSpPr>
        <p:spPr>
          <a:xfrm>
            <a:off x="3873142" y="5221306"/>
            <a:ext cx="11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Off Target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C7F931-0D04-BD3C-DF89-8F94C29925EF}"/>
              </a:ext>
            </a:extLst>
          </p:cNvPr>
          <p:cNvSpPr/>
          <p:nvPr/>
        </p:nvSpPr>
        <p:spPr>
          <a:xfrm>
            <a:off x="4161200" y="4742810"/>
            <a:ext cx="472601" cy="4641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0FBE1B-0D80-E057-F63B-9D32D21026C2}"/>
              </a:ext>
            </a:extLst>
          </p:cNvPr>
          <p:cNvSpPr txBox="1"/>
          <p:nvPr/>
        </p:nvSpPr>
        <p:spPr>
          <a:xfrm>
            <a:off x="4160303" y="4704197"/>
            <a:ext cx="472600" cy="418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49155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670FB5-1C7A-975D-8F16-A73D084F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57" y="1568269"/>
            <a:ext cx="4099560" cy="3924299"/>
          </a:xfrm>
          <a:prstGeom prst="rect">
            <a:avLst/>
          </a:prstGeom>
        </p:spPr>
      </p:pic>
      <p:pic>
        <p:nvPicPr>
          <p:cNvPr id="9" name="Picture 8" descr="A graph with blue and orange lines and dots&#10;&#10;AI-generated content may be incorrect.">
            <a:extLst>
              <a:ext uri="{FF2B5EF4-FFF2-40B4-BE49-F238E27FC236}">
                <a16:creationId xmlns:a16="http://schemas.microsoft.com/office/drawing/2014/main" id="{EF46A385-73C0-CCA3-7C45-3C1A96E2E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69" y="1533244"/>
            <a:ext cx="5655441" cy="2836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CAD65-3329-4635-B5DF-D8204B6C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47" y="105573"/>
            <a:ext cx="8780280" cy="554925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Target    :  Rate </a:t>
            </a:r>
            <a:r>
              <a:rPr lang="en-US" sz="2000" dirty="0">
                <a:solidFill>
                  <a:schemeClr val="tx1"/>
                </a:solidFill>
              </a:rPr>
              <a:t>of</a:t>
            </a:r>
            <a:r>
              <a:rPr lang="en-US" dirty="0">
                <a:solidFill>
                  <a:schemeClr val="tx1"/>
                </a:solidFill>
              </a:rPr>
              <a:t> Serious Injuries p. 100m VMT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2A0AE6-F439-4B54-B26F-9234DFC7CB26}"/>
              </a:ext>
            </a:extLst>
          </p:cNvPr>
          <p:cNvSpPr/>
          <p:nvPr/>
        </p:nvSpPr>
        <p:spPr>
          <a:xfrm>
            <a:off x="1637061" y="181867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E5645-1666-6631-3432-5FE6DC1008DC}"/>
              </a:ext>
            </a:extLst>
          </p:cNvPr>
          <p:cNvSpPr txBox="1"/>
          <p:nvPr/>
        </p:nvSpPr>
        <p:spPr>
          <a:xfrm>
            <a:off x="53099" y="6506066"/>
            <a:ext cx="8847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 VMT details found in Appendix 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C2B29B-E57E-429B-BD7E-D571C39D7500}"/>
              </a:ext>
            </a:extLst>
          </p:cNvPr>
          <p:cNvSpPr/>
          <p:nvPr/>
        </p:nvSpPr>
        <p:spPr>
          <a:xfrm>
            <a:off x="527755" y="4919055"/>
            <a:ext cx="4099560" cy="57351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3BA835-3CB9-8ECB-2ABB-3629B8B99E66}"/>
              </a:ext>
            </a:extLst>
          </p:cNvPr>
          <p:cNvSpPr/>
          <p:nvPr/>
        </p:nvSpPr>
        <p:spPr>
          <a:xfrm>
            <a:off x="3380874" y="4712671"/>
            <a:ext cx="1246441" cy="2063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3A5A0C-B2AD-1792-0882-60871A78B83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627315" y="4815863"/>
            <a:ext cx="3086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CC2B7E7-A18D-390C-FFE3-D82247D8933F}"/>
              </a:ext>
            </a:extLst>
          </p:cNvPr>
          <p:cNvCxnSpPr>
            <a:cxnSpLocks/>
            <a:stCxn id="18" idx="2"/>
          </p:cNvCxnSpPr>
          <p:nvPr/>
        </p:nvCxnSpPr>
        <p:spPr>
          <a:xfrm rot="5400000" flipH="1" flipV="1">
            <a:off x="5635792" y="-180867"/>
            <a:ext cx="2615179" cy="8731695"/>
          </a:xfrm>
          <a:prstGeom prst="bentConnector4">
            <a:avLst>
              <a:gd name="adj1" fmla="val -8741"/>
              <a:gd name="adj2" fmla="val 103627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iamond 38">
            <a:extLst>
              <a:ext uri="{FF2B5EF4-FFF2-40B4-BE49-F238E27FC236}">
                <a16:creationId xmlns:a16="http://schemas.microsoft.com/office/drawing/2014/main" id="{DD14FF89-9AFD-BFF6-9A24-0A092263AFD7}"/>
              </a:ext>
            </a:extLst>
          </p:cNvPr>
          <p:cNvSpPr/>
          <p:nvPr/>
        </p:nvSpPr>
        <p:spPr>
          <a:xfrm>
            <a:off x="10704959" y="2817467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CEE82EAE-AED9-7FC7-B970-0645D063D755}"/>
              </a:ext>
            </a:extLst>
          </p:cNvPr>
          <p:cNvSpPr/>
          <p:nvPr/>
        </p:nvSpPr>
        <p:spPr>
          <a:xfrm>
            <a:off x="10408144" y="2817467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E0A9D-49E4-CCD4-FA49-CD5C4CF4EBDD}"/>
              </a:ext>
            </a:extLst>
          </p:cNvPr>
          <p:cNvSpPr txBox="1"/>
          <p:nvPr/>
        </p:nvSpPr>
        <p:spPr>
          <a:xfrm>
            <a:off x="4693609" y="5028499"/>
            <a:ext cx="11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Off Target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B39412-FD01-C678-E73D-35ADB5EE01A7}"/>
              </a:ext>
            </a:extLst>
          </p:cNvPr>
          <p:cNvSpPr/>
          <p:nvPr/>
        </p:nvSpPr>
        <p:spPr>
          <a:xfrm>
            <a:off x="4981667" y="4550003"/>
            <a:ext cx="472601" cy="4641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783B6B-C265-F860-AB98-F299598BD5A5}"/>
              </a:ext>
            </a:extLst>
          </p:cNvPr>
          <p:cNvSpPr txBox="1"/>
          <p:nvPr/>
        </p:nvSpPr>
        <p:spPr>
          <a:xfrm>
            <a:off x="4980770" y="4511390"/>
            <a:ext cx="472600" cy="418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1824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73234D-CCE2-58F3-D05C-69AC6DAFD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511" y="1668644"/>
            <a:ext cx="2545080" cy="3965544"/>
          </a:xfrm>
          <a:prstGeom prst="rect">
            <a:avLst/>
          </a:prstGeom>
        </p:spPr>
      </p:pic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22AE50E0-395B-59F8-D44E-D3D996FE4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24" y="1519198"/>
            <a:ext cx="5479159" cy="2781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CAD65-3329-4635-B5DF-D8204B6C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40" y="120392"/>
            <a:ext cx="11312693" cy="554925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Target    :  </a:t>
            </a:r>
            <a:r>
              <a:rPr lang="en-US" b="1" dirty="0">
                <a:solidFill>
                  <a:schemeClr val="tx1"/>
                </a:solidFill>
              </a:rPr>
              <a:t>#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of</a:t>
            </a:r>
            <a:r>
              <a:rPr lang="en-US" dirty="0">
                <a:solidFill>
                  <a:schemeClr val="tx1"/>
                </a:solidFill>
              </a:rPr>
              <a:t> Non-vehicular fatalities &amp; Serious Injuries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2A0AE6-F439-4B54-B26F-9234DFC7CB26}"/>
              </a:ext>
            </a:extLst>
          </p:cNvPr>
          <p:cNvSpPr/>
          <p:nvPr/>
        </p:nvSpPr>
        <p:spPr>
          <a:xfrm>
            <a:off x="1637511" y="196686"/>
            <a:ext cx="418592" cy="402336"/>
          </a:xfrm>
          <a:prstGeom prst="ellipse">
            <a:avLst/>
          </a:prstGeom>
          <a:solidFill>
            <a:srgbClr val="D2572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8CEF2-B3A9-7F01-8E1D-BAD1563BBFC6}"/>
              </a:ext>
            </a:extLst>
          </p:cNvPr>
          <p:cNvSpPr txBox="1"/>
          <p:nvPr/>
        </p:nvSpPr>
        <p:spPr>
          <a:xfrm>
            <a:off x="4532473" y="5192690"/>
            <a:ext cx="11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Off Target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0F8897E-1F34-468E-4474-7E7F4852E08E}"/>
              </a:ext>
            </a:extLst>
          </p:cNvPr>
          <p:cNvSpPr/>
          <p:nvPr/>
        </p:nvSpPr>
        <p:spPr>
          <a:xfrm>
            <a:off x="1621676" y="5032309"/>
            <a:ext cx="2545080" cy="60187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641F54-8B66-1A06-CC68-52F7614E0297}"/>
              </a:ext>
            </a:extLst>
          </p:cNvPr>
          <p:cNvSpPr/>
          <p:nvPr/>
        </p:nvSpPr>
        <p:spPr>
          <a:xfrm>
            <a:off x="2933700" y="4850613"/>
            <a:ext cx="1233056" cy="1816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C609C9-229B-EE24-8F4D-16982E57DD70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166756" y="4941461"/>
            <a:ext cx="566975" cy="186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3B2E07D-9A93-D9C4-78D0-80BBC8B4276D}"/>
              </a:ext>
            </a:extLst>
          </p:cNvPr>
          <p:cNvCxnSpPr>
            <a:cxnSpLocks/>
            <a:stCxn id="17" idx="2"/>
            <a:endCxn id="33" idx="3"/>
          </p:cNvCxnSpPr>
          <p:nvPr/>
        </p:nvCxnSpPr>
        <p:spPr>
          <a:xfrm rot="5400000" flipH="1" flipV="1">
            <a:off x="5301796" y="502129"/>
            <a:ext cx="2724478" cy="7539639"/>
          </a:xfrm>
          <a:prstGeom prst="bentConnector4">
            <a:avLst>
              <a:gd name="adj1" fmla="val -8391"/>
              <a:gd name="adj2" fmla="val 106350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iamond 32">
            <a:extLst>
              <a:ext uri="{FF2B5EF4-FFF2-40B4-BE49-F238E27FC236}">
                <a16:creationId xmlns:a16="http://schemas.microsoft.com/office/drawing/2014/main" id="{A61BEC33-9B31-C35F-FB82-23CCF10E971E}"/>
              </a:ext>
            </a:extLst>
          </p:cNvPr>
          <p:cNvSpPr/>
          <p:nvPr/>
        </p:nvSpPr>
        <p:spPr>
          <a:xfrm>
            <a:off x="10309568" y="2849786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83876BA8-648C-418A-FC1C-A9A093C5A180}"/>
              </a:ext>
            </a:extLst>
          </p:cNvPr>
          <p:cNvSpPr/>
          <p:nvPr/>
        </p:nvSpPr>
        <p:spPr>
          <a:xfrm>
            <a:off x="10005362" y="2849911"/>
            <a:ext cx="124287" cy="119848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D08E02-6391-386C-C4C7-CCB4E732D678}"/>
              </a:ext>
            </a:extLst>
          </p:cNvPr>
          <p:cNvSpPr/>
          <p:nvPr/>
        </p:nvSpPr>
        <p:spPr>
          <a:xfrm>
            <a:off x="4820531" y="4714194"/>
            <a:ext cx="472601" cy="4641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8800E-7FCF-9B78-8DD5-1928CF201B2A}"/>
              </a:ext>
            </a:extLst>
          </p:cNvPr>
          <p:cNvSpPr txBox="1"/>
          <p:nvPr/>
        </p:nvSpPr>
        <p:spPr>
          <a:xfrm>
            <a:off x="4819634" y="4675581"/>
            <a:ext cx="472600" cy="418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1629367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1_Parcel">
  <a:themeElements>
    <a:clrScheme name="Custom 7">
      <a:dk1>
        <a:srgbClr val="000000"/>
      </a:dk1>
      <a:lt1>
        <a:srgbClr val="3F3F3F"/>
      </a:lt1>
      <a:dk2>
        <a:srgbClr val="4A5356"/>
      </a:dk2>
      <a:lt2>
        <a:srgbClr val="3F3F3F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7191</TotalTime>
  <Words>819</Words>
  <Application>Microsoft Office PowerPoint</Application>
  <PresentationFormat>Widescreen</PresentationFormat>
  <Paragraphs>240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Abadi</vt:lpstr>
      <vt:lpstr>Arial</vt:lpstr>
      <vt:lpstr>Calibri</vt:lpstr>
      <vt:lpstr>Gill Sans MT</vt:lpstr>
      <vt:lpstr>Parcel</vt:lpstr>
      <vt:lpstr>1_Parcel</vt:lpstr>
      <vt:lpstr>PowerPoint Presentation</vt:lpstr>
      <vt:lpstr>        FHWA’s 5 Safety Performance Measures</vt:lpstr>
      <vt:lpstr>How is crash data reported and used?</vt:lpstr>
      <vt:lpstr>PM1: Vehicle fatalities</vt:lpstr>
      <vt:lpstr>Target    :  # of Vehicle Fatalities</vt:lpstr>
      <vt:lpstr>Target    :  Rate of Vehicle Fatalities p. 100m VMT</vt:lpstr>
      <vt:lpstr>Target    :  # of Serious Injuries</vt:lpstr>
      <vt:lpstr>Target    :  Rate of Serious Injuries p. 100m VMT</vt:lpstr>
      <vt:lpstr>Target    :  # of Non-vehicular fatalities &amp; Serious Injuries</vt:lpstr>
      <vt:lpstr>Target Summary</vt:lpstr>
      <vt:lpstr>Crash Maps: 2024 fatalities</vt:lpstr>
      <vt:lpstr>Crash Maps: 2024 Serious injuries</vt:lpstr>
      <vt:lpstr>Serious injuries + fatalities</vt:lpstr>
      <vt:lpstr>Fatal/serious inj. Crashes: 2020-2024</vt:lpstr>
      <vt:lpstr>Overall findings</vt:lpstr>
      <vt:lpstr>serious &amp; fatal crashes by travel mode</vt:lpstr>
      <vt:lpstr>K18:  Before &amp; After</vt:lpstr>
      <vt:lpstr>K18:  Before &amp; After</vt:lpstr>
      <vt:lpstr>PowerPoint Presentation</vt:lpstr>
      <vt:lpstr>Appendix A</vt:lpstr>
      <vt:lpstr>Appendix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performance measures: 2021</dc:title>
  <dc:creator>Jared</dc:creator>
  <cp:lastModifiedBy>Abigail Danner</cp:lastModifiedBy>
  <cp:revision>118</cp:revision>
  <cp:lastPrinted>2026-01-29T18:15:12Z</cp:lastPrinted>
  <dcterms:modified xsi:type="dcterms:W3CDTF">2026-02-02T21:45:03Z</dcterms:modified>
</cp:coreProperties>
</file>